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6" r:id="rId1"/>
  </p:sldMasterIdLst>
  <p:notesMasterIdLst>
    <p:notesMasterId r:id="rId64"/>
  </p:notesMasterIdLst>
  <p:sldIdLst>
    <p:sldId id="256" r:id="rId2"/>
    <p:sldId id="1022" r:id="rId3"/>
    <p:sldId id="1023" r:id="rId4"/>
    <p:sldId id="1024" r:id="rId5"/>
    <p:sldId id="1025" r:id="rId6"/>
    <p:sldId id="1019" r:id="rId7"/>
    <p:sldId id="1026" r:id="rId8"/>
    <p:sldId id="1021" r:id="rId9"/>
    <p:sldId id="1040" r:id="rId10"/>
    <p:sldId id="1090" r:id="rId11"/>
    <p:sldId id="1033" r:id="rId12"/>
    <p:sldId id="1032" r:id="rId13"/>
    <p:sldId id="1089" r:id="rId14"/>
    <p:sldId id="1035" r:id="rId15"/>
    <p:sldId id="1045" r:id="rId16"/>
    <p:sldId id="1095" r:id="rId17"/>
    <p:sldId id="1041" r:id="rId18"/>
    <p:sldId id="1108" r:id="rId19"/>
    <p:sldId id="1096" r:id="rId20"/>
    <p:sldId id="1046" r:id="rId21"/>
    <p:sldId id="1102" r:id="rId22"/>
    <p:sldId id="1103" r:id="rId23"/>
    <p:sldId id="1042" r:id="rId24"/>
    <p:sldId id="1050" r:id="rId25"/>
    <p:sldId id="1107" r:id="rId26"/>
    <p:sldId id="1053" r:id="rId27"/>
    <p:sldId id="1043" r:id="rId28"/>
    <p:sldId id="1036" r:id="rId29"/>
    <p:sldId id="1099" r:id="rId30"/>
    <p:sldId id="1055" r:id="rId31"/>
    <p:sldId id="1056" r:id="rId32"/>
    <p:sldId id="1105" r:id="rId33"/>
    <p:sldId id="1109" r:id="rId34"/>
    <p:sldId id="1110" r:id="rId35"/>
    <p:sldId id="1063" r:id="rId36"/>
    <p:sldId id="1064" r:id="rId37"/>
    <p:sldId id="1100" r:id="rId38"/>
    <p:sldId id="1072" r:id="rId39"/>
    <p:sldId id="1073" r:id="rId40"/>
    <p:sldId id="1076" r:id="rId41"/>
    <p:sldId id="1074" r:id="rId42"/>
    <p:sldId id="1075" r:id="rId43"/>
    <p:sldId id="1101" r:id="rId44"/>
    <p:sldId id="1067" r:id="rId45"/>
    <p:sldId id="1057" r:id="rId46"/>
    <p:sldId id="1069" r:id="rId47"/>
    <p:sldId id="1070" r:id="rId48"/>
    <p:sldId id="1104" r:id="rId49"/>
    <p:sldId id="1116" r:id="rId50"/>
    <p:sldId id="1059" r:id="rId51"/>
    <p:sldId id="1060" r:id="rId52"/>
    <p:sldId id="1081" r:id="rId53"/>
    <p:sldId id="1112" r:id="rId54"/>
    <p:sldId id="1111" r:id="rId55"/>
    <p:sldId id="1118" r:id="rId56"/>
    <p:sldId id="1078" r:id="rId57"/>
    <p:sldId id="1113" r:id="rId58"/>
    <p:sldId id="1086" r:id="rId59"/>
    <p:sldId id="1114" r:id="rId60"/>
    <p:sldId id="1115" r:id="rId61"/>
    <p:sldId id="1087" r:id="rId62"/>
    <p:sldId id="1079" r:id="rId63"/>
  </p:sldIdLst>
  <p:sldSz cx="9144000" cy="5715000" type="screen16x10"/>
  <p:notesSz cx="6881813"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http://customooxmlschemas.google.com/">
      <go:slidesCustomData xmlns:go="http://customooxmlschemas.google.com/" xmlns:p15="http://schemas.microsoft.com/office/powerpoint/2012/main" xmlns="" roundtripDataSignature="AMtx7mhW+JFCNcOhfESUAh1OuuX/vq4hkw==" r:id="rId70"/>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usan Davidson"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4434"/>
    <a:srgbClr val="006D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53822FE-55E1-4D8C-9505-DD2AD7BC2D98}">
  <a:tblStyle styleId="{B53822FE-55E1-4D8C-9505-DD2AD7BC2D98}" styleName="Table_0">
    <a:wholeTbl>
      <a:tcTxStyle b="off" i="off">
        <a:font>
          <a:latin typeface="Corbel"/>
          <a:ea typeface="Corbel"/>
          <a:cs typeface="Corbel"/>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CECEC"/>
          </a:solidFill>
        </a:fill>
      </a:tcStyle>
    </a:wholeTbl>
    <a:band1H>
      <a:tcTxStyle/>
      <a:tcStyle>
        <a:tcBdr/>
        <a:fill>
          <a:solidFill>
            <a:srgbClr val="D7D7D7"/>
          </a:solidFill>
        </a:fill>
      </a:tcStyle>
    </a:band1H>
    <a:band2H>
      <a:tcTxStyle/>
      <a:tcStyle>
        <a:tcBdr/>
      </a:tcStyle>
    </a:band2H>
    <a:band1V>
      <a:tcTxStyle/>
      <a:tcStyle>
        <a:tcBdr/>
        <a:fill>
          <a:solidFill>
            <a:srgbClr val="D7D7D7"/>
          </a:solidFill>
        </a:fill>
      </a:tcStyle>
    </a:band1V>
    <a:band2V>
      <a:tcTxStyle/>
      <a:tcStyle>
        <a:tcBdr/>
      </a:tcStyle>
    </a:band2V>
    <a:lastCol>
      <a:tcTxStyle b="on" i="off">
        <a:font>
          <a:latin typeface="Corbel"/>
          <a:ea typeface="Corbel"/>
          <a:cs typeface="Corbel"/>
        </a:font>
        <a:schemeClr val="lt1"/>
      </a:tcTxStyle>
      <a:tcStyle>
        <a:tcBdr/>
        <a:fill>
          <a:solidFill>
            <a:schemeClr val="accent2"/>
          </a:solidFill>
        </a:fill>
      </a:tcStyle>
    </a:lastCol>
    <a:firstCol>
      <a:tcTxStyle b="on" i="off">
        <a:font>
          <a:latin typeface="Corbel"/>
          <a:ea typeface="Corbel"/>
          <a:cs typeface="Corbel"/>
        </a:font>
        <a:schemeClr val="lt1"/>
      </a:tcTxStyle>
      <a:tcStyle>
        <a:tcBdr/>
        <a:fill>
          <a:solidFill>
            <a:schemeClr val="accent2"/>
          </a:solidFill>
        </a:fill>
      </a:tcStyle>
    </a:firstCol>
    <a:lastRow>
      <a:tcTxStyle b="on" i="off">
        <a:font>
          <a:latin typeface="Corbel"/>
          <a:ea typeface="Corbel"/>
          <a:cs typeface="Corbel"/>
        </a:font>
        <a:schemeClr val="lt1"/>
      </a:tcTxStyle>
      <a:tcStyle>
        <a:tcBdr>
          <a:top>
            <a:ln w="38100" cap="flat" cmpd="sng">
              <a:solidFill>
                <a:schemeClr val="lt1"/>
              </a:solidFill>
              <a:prstDash val="solid"/>
              <a:round/>
              <a:headEnd type="none" w="med" len="med"/>
              <a:tailEnd type="none" w="med" len="med"/>
            </a:ln>
          </a:top>
        </a:tcBdr>
        <a:fill>
          <a:solidFill>
            <a:schemeClr val="accent2"/>
          </a:solidFill>
        </a:fill>
      </a:tcStyle>
    </a:lastRow>
    <a:seCell>
      <a:tcTxStyle/>
      <a:tcStyle>
        <a:tcBdr/>
      </a:tcStyle>
    </a:seCell>
    <a:swCell>
      <a:tcTxStyle/>
      <a:tcStyle>
        <a:tcBdr/>
      </a:tcStyle>
    </a:swCell>
    <a:firstRow>
      <a:tcTxStyle b="on" i="off">
        <a:font>
          <a:latin typeface="Corbel"/>
          <a:ea typeface="Corbel"/>
          <a:cs typeface="Corbel"/>
        </a:font>
        <a:schemeClr val="lt1"/>
      </a:tcTxStyle>
      <a:tcStyle>
        <a:tcBdr>
          <a:bottom>
            <a:ln w="38100" cap="flat" cmpd="sng">
              <a:solidFill>
                <a:schemeClr val="lt1"/>
              </a:solidFill>
              <a:prstDash val="solid"/>
              <a:round/>
              <a:headEnd type="none" w="med" len="med"/>
              <a:tailEnd type="none" w="med" len="med"/>
            </a:ln>
          </a:bottom>
        </a:tcBdr>
        <a:fill>
          <a:solidFill>
            <a:schemeClr val="accent2"/>
          </a:solidFill>
        </a:fill>
      </a:tcStyle>
    </a:firstRow>
    <a:neCell>
      <a:tcTxStyle/>
      <a:tcStyle>
        <a:tcBdr/>
      </a:tcStyle>
    </a:neCell>
    <a:nwCell>
      <a:tcTxStyle/>
      <a:tcStyle>
        <a:tcBdr/>
      </a:tcStyle>
    </a:nwCell>
  </a:tblStyle>
  <a:tblStyle styleId="{BE31A1CE-45A0-43F2-B65F-9C90667C09C6}" styleName="Table_1">
    <a:wholeTbl>
      <a:tcTxStyle b="off" i="off">
        <a:font>
          <a:latin typeface="Corbel"/>
          <a:ea typeface="Corbel"/>
          <a:cs typeface="Corbel"/>
        </a:font>
        <a:schemeClr val="dk1"/>
      </a:tcTxStyle>
      <a:tcStyle>
        <a:tcBdr>
          <a:left>
            <a:ln w="9525" cap="flat" cmpd="sng">
              <a:solidFill>
                <a:schemeClr val="dk1"/>
              </a:solidFill>
              <a:prstDash val="solid"/>
              <a:round/>
              <a:headEnd type="none" w="med" len="med"/>
              <a:tailEnd type="none" w="med" len="med"/>
            </a:ln>
          </a:left>
          <a:right>
            <a:ln w="9525" cap="flat" cmpd="sng">
              <a:solidFill>
                <a:schemeClr val="dk1"/>
              </a:solidFill>
              <a:prstDash val="solid"/>
              <a:round/>
              <a:headEnd type="none" w="med" len="med"/>
              <a:tailEnd type="none" w="med" len="med"/>
            </a:ln>
          </a:right>
          <a:top>
            <a:ln w="9525" cap="flat" cmpd="sng">
              <a:solidFill>
                <a:schemeClr val="dk1"/>
              </a:solidFill>
              <a:prstDash val="solid"/>
              <a:round/>
              <a:headEnd type="none" w="med" len="med"/>
              <a:tailEnd type="none" w="med" len="med"/>
            </a:ln>
          </a:top>
          <a:bottom>
            <a:ln w="9525" cap="flat" cmpd="sng">
              <a:solidFill>
                <a:schemeClr val="dk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TxStyle/>
      <a:tcStyle>
        <a:tcBdr>
          <a:top>
            <a:ln w="9525" cap="flat" cmpd="sng">
              <a:solidFill>
                <a:schemeClr val="dk1"/>
              </a:solidFill>
              <a:prstDash val="solid"/>
              <a:round/>
              <a:headEnd type="none" w="med" len="med"/>
              <a:tailEnd type="none" w="med" len="med"/>
            </a:ln>
          </a:top>
          <a:bottom>
            <a:ln w="9525" cap="flat" cmpd="sng">
              <a:solidFill>
                <a:schemeClr val="dk1"/>
              </a:solidFill>
              <a:prstDash val="solid"/>
              <a:round/>
              <a:headEnd type="none" w="med" len="med"/>
              <a:tailEnd type="none" w="med" len="med"/>
            </a:ln>
          </a:bottom>
        </a:tcBdr>
      </a:tcStyle>
    </a:band1H>
    <a:band2H>
      <a:tcTxStyle/>
      <a:tcStyle>
        <a:tcBdr/>
      </a:tcStyle>
    </a:band2H>
    <a:band1V>
      <a:tcTxStyle/>
      <a:tcStyle>
        <a:tcBdr>
          <a:left>
            <a:ln w="9525" cap="flat" cmpd="sng">
              <a:solidFill>
                <a:schemeClr val="dk1"/>
              </a:solidFill>
              <a:prstDash val="solid"/>
              <a:round/>
              <a:headEnd type="none" w="med" len="med"/>
              <a:tailEnd type="none" w="med" len="med"/>
            </a:ln>
          </a:left>
          <a:right>
            <a:ln w="9525" cap="flat" cmpd="sng">
              <a:solidFill>
                <a:schemeClr val="dk1"/>
              </a:solidFill>
              <a:prstDash val="solid"/>
              <a:round/>
              <a:headEnd type="none" w="med" len="med"/>
              <a:tailEnd type="none" w="med" len="med"/>
            </a:ln>
          </a:right>
        </a:tcBdr>
      </a:tcStyle>
    </a:band1V>
    <a:band2V>
      <a:tcTxStyle/>
      <a:tcStyle>
        <a:tcBdr>
          <a:left>
            <a:ln w="9525" cap="flat" cmpd="sng">
              <a:solidFill>
                <a:schemeClr val="dk1"/>
              </a:solidFill>
              <a:prstDash val="solid"/>
              <a:round/>
              <a:headEnd type="none" w="med" len="med"/>
              <a:tailEnd type="none" w="med" len="med"/>
            </a:ln>
          </a:left>
          <a:right>
            <a:ln w="9525" cap="flat" cmpd="sng">
              <a:solidFill>
                <a:schemeClr val="dk1"/>
              </a:solidFill>
              <a:prstDash val="solid"/>
              <a:round/>
              <a:headEnd type="none" w="med" len="med"/>
              <a:tailEnd type="none" w="med" len="med"/>
            </a:ln>
          </a:right>
        </a:tcBdr>
      </a:tcStyle>
    </a:band2V>
    <a:lastCol>
      <a:tcTxStyle b="on" i="off"/>
      <a:tcStyle>
        <a:tcBdr/>
      </a:tcStyle>
    </a:lastCol>
    <a:firstCol>
      <a:tcTxStyle b="on" i="off"/>
      <a:tcStyle>
        <a:tcBdr/>
      </a:tcStyle>
    </a:firstCol>
    <a:lastRow>
      <a:tcTxStyle b="on" i="off"/>
      <a:tcStyle>
        <a:tcBdr>
          <a:top>
            <a:ln w="50800" cap="flat" cmpd="sng">
              <a:solidFill>
                <a:schemeClr val="dk1"/>
              </a:solidFill>
              <a:prstDash val="solid"/>
              <a:round/>
              <a:headEnd type="none" w="med" len="med"/>
              <a:tailEnd type="none" w="med" len="med"/>
            </a:ln>
          </a:top>
        </a:tcBdr>
      </a:tcStyle>
    </a:lastRow>
    <a:seCell>
      <a:tcTxStyle/>
      <a:tcStyle>
        <a:tcBdr/>
      </a:tcStyle>
    </a:seCell>
    <a:swCell>
      <a:tcTxStyle/>
      <a:tcStyle>
        <a:tcBdr/>
      </a:tcStyle>
    </a:swCell>
    <a:firstRow>
      <a:tcTxStyle b="on" i="off">
        <a:font>
          <a:latin typeface="Corbel"/>
          <a:ea typeface="Corbel"/>
          <a:cs typeface="Corbel"/>
        </a:font>
        <a:schemeClr val="lt1"/>
      </a:tcTxStyle>
      <a:tcStyle>
        <a:tcBdr/>
        <a:fill>
          <a:solidFill>
            <a:schemeClr val="dk1"/>
          </a:solidFill>
        </a:fill>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895" autoAdjust="0"/>
    <p:restoredTop sz="77496" autoAdjust="0"/>
  </p:normalViewPr>
  <p:slideViewPr>
    <p:cSldViewPr snapToGrid="0" snapToObjects="1">
      <p:cViewPr varScale="1">
        <p:scale>
          <a:sx n="61" d="100"/>
          <a:sy n="61" d="100"/>
        </p:scale>
        <p:origin x="1020" y="22"/>
      </p:cViewPr>
      <p:guideLst>
        <p:guide orient="horz" pos="180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7" Type="http://schemas.openxmlformats.org/officeDocument/2006/relationships/slide" Target="slides/slide6.xml"/><Relationship Id="rId71"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customschemas.google.com/relationships/presentationmetadata" Target="metadata"/><Relationship Id="rId7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1"/>
            <a:ext cx="2982444" cy="463925"/>
          </a:xfrm>
          <a:prstGeom prst="rect">
            <a:avLst/>
          </a:prstGeom>
          <a:noFill/>
          <a:ln>
            <a:noFill/>
          </a:ln>
        </p:spPr>
        <p:txBody>
          <a:bodyPr wrap="square" lIns="91425" tIns="91425" rIns="91425" bIns="91425" anchor="t" anchorCtr="0"/>
          <a:lstStyle>
            <a:lvl1pPr marL="0" marR="0" lvl="0" indent="0" algn="l" rtl="0">
              <a:spcBef>
                <a:spcPts val="0"/>
              </a:spcBef>
              <a:spcAft>
                <a:spcPts val="0"/>
              </a:spcAft>
              <a:buClr>
                <a:schemeClr val="dk1"/>
              </a:buClr>
              <a:buSzPts val="1100"/>
              <a:buFont typeface="Noto Sans Symbols"/>
              <a:buNone/>
              <a:defRPr sz="1100" b="0" i="0" u="none" strike="noStrike" cap="none">
                <a:solidFill>
                  <a:schemeClr val="dk1"/>
                </a:solidFill>
                <a:latin typeface="Arial"/>
                <a:ea typeface="Arial"/>
                <a:cs typeface="Arial"/>
                <a:sym typeface="Aria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4" name="Shape 4"/>
          <p:cNvSpPr txBox="1">
            <a:spLocks noGrp="1"/>
          </p:cNvSpPr>
          <p:nvPr>
            <p:ph type="dt" idx="10"/>
          </p:nvPr>
        </p:nvSpPr>
        <p:spPr>
          <a:xfrm>
            <a:off x="3899371" y="1"/>
            <a:ext cx="2982443" cy="463925"/>
          </a:xfrm>
          <a:prstGeom prst="rect">
            <a:avLst/>
          </a:prstGeom>
          <a:noFill/>
          <a:ln>
            <a:noFill/>
          </a:ln>
        </p:spPr>
        <p:txBody>
          <a:bodyPr wrap="square" lIns="91425" tIns="91425" rIns="91425" bIns="91425" anchor="t" anchorCtr="0"/>
          <a:lstStyle>
            <a:lvl1pPr marL="0" marR="0" lvl="0" indent="0" algn="r" rtl="0">
              <a:spcBef>
                <a:spcPts val="0"/>
              </a:spcBef>
              <a:spcAft>
                <a:spcPts val="0"/>
              </a:spcAft>
              <a:buClr>
                <a:schemeClr val="dk1"/>
              </a:buClr>
              <a:buSzPts val="1100"/>
              <a:buFont typeface="Noto Sans Symbols"/>
              <a:buNone/>
              <a:defRPr sz="1100" b="0" i="0" u="none" strike="noStrike" cap="none">
                <a:solidFill>
                  <a:schemeClr val="dk1"/>
                </a:solidFill>
                <a:latin typeface="Arial"/>
                <a:ea typeface="Arial"/>
                <a:cs typeface="Arial"/>
                <a:sym typeface="Aria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5" name="Shape 5"/>
          <p:cNvSpPr>
            <a:spLocks noGrp="1" noRot="1" noChangeAspect="1"/>
          </p:cNvSpPr>
          <p:nvPr>
            <p:ph type="sldImg" idx="3"/>
          </p:nvPr>
        </p:nvSpPr>
        <p:spPr>
          <a:xfrm>
            <a:off x="652463" y="698500"/>
            <a:ext cx="5576887"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
        <p:nvSpPr>
          <p:cNvPr id="6" name="Shape 6"/>
          <p:cNvSpPr txBox="1">
            <a:spLocks noGrp="1"/>
          </p:cNvSpPr>
          <p:nvPr>
            <p:ph type="body" idx="1"/>
          </p:nvPr>
        </p:nvSpPr>
        <p:spPr>
          <a:xfrm>
            <a:off x="916927" y="4416985"/>
            <a:ext cx="5047959" cy="4181291"/>
          </a:xfrm>
          <a:prstGeom prst="rect">
            <a:avLst/>
          </a:prstGeom>
          <a:noFill/>
          <a:ln>
            <a:noFill/>
          </a:ln>
        </p:spPr>
        <p:txBody>
          <a:bodyPr wrap="square" lIns="91425" tIns="91425" rIns="91425" bIns="91425" anchor="t" anchorCtr="0"/>
          <a:lstStyle>
            <a:lvl1pPr marL="0" marR="0" lvl="0" indent="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1pPr>
            <a:lvl2pPr marL="457200" marR="0" lvl="1" indent="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2pPr>
            <a:lvl3pPr marL="914400" marR="0" lvl="2" indent="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3pPr>
            <a:lvl4pPr marL="1371600" marR="0" lvl="3" indent="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4pPr>
            <a:lvl5pPr marL="1828800" marR="0" lvl="4" indent="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5pPr>
            <a:lvl6pPr marL="2286000" marR="0" lvl="5" indent="0" algn="l" rtl="0">
              <a:spcBef>
                <a:spcPts val="0"/>
              </a:spcBef>
              <a:buSzPts val="1400"/>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832476"/>
            <a:ext cx="2982444" cy="463924"/>
          </a:xfrm>
          <a:prstGeom prst="rect">
            <a:avLst/>
          </a:prstGeom>
          <a:noFill/>
          <a:ln>
            <a:noFill/>
          </a:ln>
        </p:spPr>
        <p:txBody>
          <a:bodyPr wrap="square" lIns="91425" tIns="91425" rIns="91425" bIns="91425" anchor="b" anchorCtr="0"/>
          <a:lstStyle>
            <a:lvl1pPr marL="0" marR="0" lvl="0" indent="0" algn="l" rtl="0">
              <a:spcBef>
                <a:spcPts val="0"/>
              </a:spcBef>
              <a:spcAft>
                <a:spcPts val="0"/>
              </a:spcAft>
              <a:buClr>
                <a:schemeClr val="dk1"/>
              </a:buClr>
              <a:buSzPts val="1100"/>
              <a:buFont typeface="Noto Sans Symbols"/>
              <a:buNone/>
              <a:defRPr sz="1100" b="0" i="0" u="none" strike="noStrike" cap="none">
                <a:solidFill>
                  <a:schemeClr val="dk1"/>
                </a:solidFill>
                <a:latin typeface="Arial"/>
                <a:ea typeface="Arial"/>
                <a:cs typeface="Arial"/>
                <a:sym typeface="Aria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8" name="Shape 8"/>
          <p:cNvSpPr txBox="1">
            <a:spLocks noGrp="1"/>
          </p:cNvSpPr>
          <p:nvPr>
            <p:ph type="sldNum" idx="12"/>
          </p:nvPr>
        </p:nvSpPr>
        <p:spPr>
          <a:xfrm>
            <a:off x="3899371" y="8832476"/>
            <a:ext cx="2982443" cy="463924"/>
          </a:xfrm>
          <a:prstGeom prst="rect">
            <a:avLst/>
          </a:prstGeom>
          <a:noFill/>
          <a:ln>
            <a:noFill/>
          </a:ln>
        </p:spPr>
        <p:txBody>
          <a:bodyPr wrap="square" lIns="87425" tIns="43700" rIns="87425" bIns="43700" anchor="b" anchorCtr="0">
            <a:noAutofit/>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3758748"/>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txBox="1">
            <a:spLocks noGrp="1"/>
          </p:cNvSpPr>
          <p:nvPr>
            <p:ph type="sldNum" idx="12"/>
          </p:nvPr>
        </p:nvSpPr>
        <p:spPr>
          <a:xfrm>
            <a:off x="3899371" y="8832476"/>
            <a:ext cx="2982443" cy="463924"/>
          </a:xfrm>
          <a:prstGeom prst="rect">
            <a:avLst/>
          </a:prstGeom>
          <a:noFill/>
          <a:ln>
            <a:noFill/>
          </a:ln>
        </p:spPr>
        <p:txBody>
          <a:bodyPr wrap="square" lIns="87425" tIns="43700" rIns="87425" bIns="43700" anchor="b" anchorCtr="0">
            <a:noAutofit/>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Times New Roman"/>
                <a:ea typeface="Times New Roman"/>
                <a:cs typeface="Times New Roman"/>
                <a:sym typeface="Times New Roman"/>
              </a:rPr>
              <a:t>1</a:t>
            </a:fld>
            <a:endParaRPr lang="en-US" sz="1100" b="0" i="0" u="none" strike="noStrike" cap="none">
              <a:solidFill>
                <a:schemeClr val="dk1"/>
              </a:solidFill>
              <a:latin typeface="Times New Roman"/>
              <a:ea typeface="Times New Roman"/>
              <a:cs typeface="Times New Roman"/>
              <a:sym typeface="Times New Roman"/>
            </a:endParaRPr>
          </a:p>
        </p:txBody>
      </p:sp>
      <p:sp>
        <p:nvSpPr>
          <p:cNvPr id="156" name="Shape 156"/>
          <p:cNvSpPr>
            <a:spLocks noGrp="1" noRot="1" noChangeAspect="1"/>
          </p:cNvSpPr>
          <p:nvPr>
            <p:ph type="sldImg" idx="2"/>
          </p:nvPr>
        </p:nvSpPr>
        <p:spPr>
          <a:xfrm>
            <a:off x="652463" y="698500"/>
            <a:ext cx="5576887" cy="34861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57" name="Shape 157"/>
          <p:cNvSpPr txBox="1">
            <a:spLocks noGrp="1"/>
          </p:cNvSpPr>
          <p:nvPr>
            <p:ph type="body" idx="1"/>
          </p:nvPr>
        </p:nvSpPr>
        <p:spPr>
          <a:xfrm>
            <a:off x="916927" y="4416985"/>
            <a:ext cx="5047959" cy="4181291"/>
          </a:xfrm>
          <a:prstGeom prst="rect">
            <a:avLst/>
          </a:prstGeom>
          <a:noFill/>
          <a:ln>
            <a:noFill/>
          </a:ln>
        </p:spPr>
        <p:txBody>
          <a:bodyPr wrap="square" lIns="87425" tIns="43700" rIns="87425" bIns="43700" anchor="t" anchorCtr="0">
            <a:noAutofit/>
          </a:bodyPr>
          <a:lstStyle/>
          <a:p>
            <a:r>
              <a:rPr lang="en-US" dirty="0"/>
              <a:t>In most scenarios, the ”big data” that you need for the data analytics task you want to perform is not actually sitting there:  you have to pull it in, put it together and make it useable.</a:t>
            </a:r>
          </a:p>
          <a:p>
            <a:r>
              <a:rPr lang="en-US" dirty="0"/>
              <a:t>In this lecture, we will show an example of acquiring and wrangling data by extracting and integrating open web data (largely from Wikipedia).  </a:t>
            </a:r>
          </a:p>
          <a:p>
            <a:r>
              <a:rPr lang="en-US" dirty="0"/>
              <a:t>Our goal is to introduce the basic data structures used in data science (</a:t>
            </a:r>
            <a:r>
              <a:rPr lang="en-US" dirty="0" err="1"/>
              <a:t>dataframes</a:t>
            </a:r>
            <a:r>
              <a:rPr lang="en-US" dirty="0"/>
              <a:t> / tables / relations; matrices / arrays; nested structures / XML / JSON), then show what is involved in getting remote, semi-structured, and structured data into a form that we can use in visualization, descriptive statistics, or prediction. Along the way, we introduce the basics of web crawling and HTML parsing, XPath extraction, and the relational algebra. We then illustrate data integration and wrangling issues including nulls, joins, cleaning rules, and approximate matching.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simplest way that people export data is “comma separated values” (csv’s).  Here there is one line of text per row, with commas between attribute values.  There is some variation as to whether the names of the columns are provided (frequently as the first row of the file), or whether the column names are not provided.  There is also an issue of what to do about commas that are part of the value of a field.  So you will have to look at the Python handbook for how to specify what type of csv file you are working with. </a:t>
            </a:r>
          </a:p>
          <a:p>
            <a:endParaRPr lang="en-US" dirty="0"/>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11</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61439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obtain the list of CEOs from Wikipedia.  The html shown has a table with information we need:  the company name (Accenture), the CEO (David Rowland), interim CEO, etc.</a:t>
            </a:r>
          </a:p>
          <a:p>
            <a:r>
              <a:rPr lang="en-US" dirty="0"/>
              <a:t>There is one of these for each of the companies.  </a:t>
            </a:r>
          </a:p>
          <a:p>
            <a:r>
              <a:rPr lang="en-US" dirty="0"/>
              <a:t>This is useful because the Pandas </a:t>
            </a:r>
            <a:r>
              <a:rPr lang="en-US" dirty="0" err="1"/>
              <a:t>read_html</a:t>
            </a:r>
            <a:r>
              <a:rPr lang="en-US" dirty="0"/>
              <a:t> command takes an http address and returns a list of tables as </a:t>
            </a:r>
            <a:r>
              <a:rPr lang="en-US" dirty="0" err="1"/>
              <a:t>Dataframes</a:t>
            </a:r>
            <a:r>
              <a:rPr lang="en-US" dirty="0"/>
              <a:t>.  Having looked at the Wikipedia page, we know it is the first table on the page and therefore specify the index 0 table as the </a:t>
            </a:r>
            <a:r>
              <a:rPr lang="en-US" dirty="0" err="1"/>
              <a:t>dataframe</a:t>
            </a:r>
            <a:r>
              <a:rPr lang="en-US" dirty="0"/>
              <a:t> of interest.</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12</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8101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result of the </a:t>
            </a:r>
            <a:r>
              <a:rPr lang="en-US" dirty="0" err="1"/>
              <a:t>read_html</a:t>
            </a:r>
            <a:r>
              <a:rPr lang="en-US" dirty="0"/>
              <a:t> command, you can see that it is a </a:t>
            </a:r>
            <a:r>
              <a:rPr lang="en-US" dirty="0" err="1"/>
              <a:t>dataframe</a:t>
            </a:r>
            <a:r>
              <a:rPr lang="en-US" dirty="0"/>
              <a:t> with Company and Executive (presumably the CEO).  There are some funny things in the </a:t>
            </a:r>
            <a:r>
              <a:rPr lang="en-US" dirty="0" err="1"/>
              <a:t>dataframe</a:t>
            </a:r>
            <a:r>
              <a:rPr lang="en-US" dirty="0"/>
              <a:t>, for example “Interim CEO[1]” where the [1] probably is a reference to the source of information.  We might need to fix this later, which is a task for data cleaning.  We will also need to use the name of the executive to find their Wikipedia page and extract information about when they were born, but that is fairly easy.</a:t>
            </a:r>
          </a:p>
          <a:p>
            <a:endParaRPr lang="en-US" dirty="0"/>
          </a:p>
          <a:p>
            <a:r>
              <a:rPr lang="en-US" dirty="0"/>
              <a:t>Very easy so far… but it gets harder.</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13</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056292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360"/>
              </a:spcBef>
              <a:spcAft>
                <a:spcPts val="0"/>
              </a:spcAft>
              <a:buClrTx/>
              <a:buSzPts val="1400"/>
              <a:buFontTx/>
              <a:buNone/>
              <a:tabLst/>
              <a:defRPr/>
            </a:pPr>
            <a:r>
              <a:rPr lang="en-US" dirty="0"/>
              <a:t>Another easy case (which we will not use for this example) is if the data you want is in an SQL database.  Pandas gives you the ability to easily move data between a database and a </a:t>
            </a:r>
            <a:r>
              <a:rPr lang="en-US" dirty="0" err="1"/>
              <a:t>dataframe</a:t>
            </a:r>
            <a:r>
              <a:rPr lang="en-US" dirty="0"/>
              <a:t>.  For this class, we will often use </a:t>
            </a:r>
            <a:r>
              <a:rPr lang="en-US" dirty="0" err="1"/>
              <a:t>sqlite</a:t>
            </a:r>
            <a:r>
              <a:rPr lang="en-US" dirty="0"/>
              <a:t> which is a lightweight database, one that you would use as a personal database rather than one serving a hundred users.  For a large number of users, you would use MySQL or Postgres, or any number of other relational database management systems.</a:t>
            </a:r>
          </a:p>
          <a:p>
            <a:pPr marL="0" marR="0" lvl="0" indent="0" algn="l" defTabSz="457200" rtl="0" eaLnBrk="1" fontAlgn="auto" latinLnBrk="0" hangingPunct="1">
              <a:lnSpc>
                <a:spcPct val="100000"/>
              </a:lnSpc>
              <a:spcBef>
                <a:spcPts val="360"/>
              </a:spcBef>
              <a:spcAft>
                <a:spcPts val="0"/>
              </a:spcAft>
              <a:buClrTx/>
              <a:buSzPts val="1400"/>
              <a:buFontTx/>
              <a:buNone/>
              <a:tabLst/>
              <a:defRPr/>
            </a:pPr>
            <a:endParaRPr lang="en-US" dirty="0"/>
          </a:p>
          <a:p>
            <a:pPr marL="0" marR="0" lvl="0" indent="0" algn="l" defTabSz="457200" rtl="0" eaLnBrk="1" fontAlgn="auto" latinLnBrk="0" hangingPunct="1">
              <a:lnSpc>
                <a:spcPct val="100000"/>
              </a:lnSpc>
              <a:spcBef>
                <a:spcPts val="360"/>
              </a:spcBef>
              <a:spcAft>
                <a:spcPts val="0"/>
              </a:spcAft>
              <a:buClrTx/>
              <a:buSzPts val="1400"/>
              <a:buFontTx/>
              <a:buNone/>
              <a:tabLst/>
              <a:defRPr/>
            </a:pPr>
            <a:r>
              <a:rPr lang="en-US" dirty="0"/>
              <a:t>To talk to a database, you first connect to it.  You can then put a </a:t>
            </a:r>
            <a:r>
              <a:rPr lang="en-US" dirty="0" err="1"/>
              <a:t>dataframe</a:t>
            </a:r>
            <a:r>
              <a:rPr lang="en-US" dirty="0"/>
              <a:t> into the database using </a:t>
            </a:r>
            <a:r>
              <a:rPr lang="en-US" dirty="0" err="1"/>
              <a:t>to_sql</a:t>
            </a:r>
            <a:r>
              <a:rPr lang="en-US" dirty="0"/>
              <a:t>, and get a </a:t>
            </a:r>
            <a:r>
              <a:rPr lang="en-US" dirty="0" err="1"/>
              <a:t>dataframe</a:t>
            </a:r>
            <a:r>
              <a:rPr lang="en-US" dirty="0"/>
              <a:t> out of the database by querying it (</a:t>
            </a:r>
            <a:r>
              <a:rPr lang="en-US" dirty="0" err="1"/>
              <a:t>read_sql_query</a:t>
            </a:r>
            <a:r>
              <a:rPr lang="en-US" dirty="0"/>
              <a:t>).</a:t>
            </a:r>
          </a:p>
          <a:p>
            <a:pPr marL="0" marR="0" lvl="0" indent="0" algn="l" defTabSz="457200" rtl="0" eaLnBrk="1" fontAlgn="auto" latinLnBrk="0" hangingPunct="1">
              <a:lnSpc>
                <a:spcPct val="100000"/>
              </a:lnSpc>
              <a:spcBef>
                <a:spcPts val="360"/>
              </a:spcBef>
              <a:spcAft>
                <a:spcPts val="0"/>
              </a:spcAft>
              <a:buClrTx/>
              <a:buSzPts val="1400"/>
              <a:buFontTx/>
              <a:buNone/>
              <a:tabLst/>
              <a:defRPr/>
            </a:pPr>
            <a:r>
              <a:rPr lang="en-US" dirty="0"/>
              <a:t>With </a:t>
            </a:r>
            <a:r>
              <a:rPr lang="en-US" dirty="0" err="1"/>
              <a:t>to_sql</a:t>
            </a:r>
            <a:r>
              <a:rPr lang="en-US" dirty="0"/>
              <a:t>, you specify the name of the table, the connection to the database, whether you want to overwrite the table if it already exists, and whether you want to save the index number from the </a:t>
            </a:r>
            <a:r>
              <a:rPr lang="en-US" dirty="0" err="1"/>
              <a:t>dataframe</a:t>
            </a:r>
            <a:r>
              <a:rPr lang="en-US" dirty="0"/>
              <a:t> as a field in the database relation (in our case, the index is not helpful so specify index=False).</a:t>
            </a:r>
          </a:p>
          <a:p>
            <a:r>
              <a:rPr lang="en-US" dirty="0"/>
              <a:t>With </a:t>
            </a:r>
            <a:r>
              <a:rPr lang="en-US" dirty="0" err="1"/>
              <a:t>read_sql_query</a:t>
            </a:r>
            <a:r>
              <a:rPr lang="en-US" dirty="0"/>
              <a:t>, you  specify a query and the connection.  The query ‘select * from companies’ just returns all columns of all rows of the table companies.</a:t>
            </a:r>
          </a:p>
          <a:p>
            <a:r>
              <a:rPr lang="en-US" dirty="0"/>
              <a:t>The result is put into a </a:t>
            </a:r>
            <a:r>
              <a:rPr lang="en-US" dirty="0" err="1"/>
              <a:t>dataframe</a:t>
            </a:r>
            <a:r>
              <a:rPr lang="en-US" dirty="0"/>
              <a:t>.</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14</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415420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15</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996089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Observe that the executive names in </a:t>
            </a:r>
            <a:r>
              <a:rPr lang="en-US" dirty="0" err="1"/>
              <a:t>company_cdos_df</a:t>
            </a:r>
            <a:r>
              <a:rPr lang="en-US" dirty="0"/>
              <a:t> can be appended onto the http address for </a:t>
            </a:r>
            <a:r>
              <a:rPr lang="en-US" dirty="0" err="1"/>
              <a:t>wikipedia</a:t>
            </a:r>
            <a:r>
              <a:rPr lang="en-US" dirty="0"/>
              <a:t> to obtain the web pages of CEOs.  This is where additional information, such as birth dates, may be found.</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17</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68771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therefore extract the names of CEOS using “projection”, which essentially subsets the data by column.  Projection is written as “</a:t>
            </a:r>
            <a:r>
              <a:rPr lang="en-US" dirty="0" err="1"/>
              <a:t>ceos_df</a:t>
            </a:r>
            <a:r>
              <a:rPr lang="en-US" dirty="0"/>
              <a:t>[‘Executive’]” in Pandas, and yields a list of strings of Executive names.  </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18</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61436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Taking a look at the webpage of one CEO, we see that the date of birth is in a special area of the web page.</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19</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0680351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underlying HTML of the webpage, we can see that embedded in the larger HTML document there is a </a:t>
            </a:r>
            <a:r>
              <a:rPr lang="en-US" dirty="0" err="1"/>
              <a:t>vcard</a:t>
            </a:r>
            <a:r>
              <a:rPr lang="en-US" dirty="0"/>
              <a:t> table shown at the top, out of which we will eventually want to pull the information about “Born” (shown in orange).  We will do this using a language called XPath, and to understand XPath it is useful to think of the HTML structured as a tree.</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20</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328544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tree corresponding to the HTML on the previous page.</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21</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78363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360"/>
              </a:spcBef>
              <a:spcAft>
                <a:spcPts val="0"/>
              </a:spcAft>
              <a:buClrTx/>
              <a:buSzPts val="1400"/>
              <a:buFontTx/>
              <a:buNone/>
              <a:tabLst/>
              <a:defRPr/>
            </a:pPr>
            <a:r>
              <a:rPr lang="en-US" dirty="0"/>
              <a:t>A typical ML course starts with the data in a giant spreadsheet (table) over which the analytics task is performed. In this table, the rows are instances (observations/samples, for example a customer or a purchase), and the columns represent features (measurable properties, e.g.  quantity and the price).  Using this, you can perform various types of computations such as reports (e.g. for every quarter how many purchases; for every quarter, how many purchases by region, </a:t>
            </a:r>
            <a:r>
              <a:rPr lang="en-US" dirty="0" err="1"/>
              <a:t>etc</a:t>
            </a:r>
            <a:r>
              <a:rPr lang="en-US" dirty="0"/>
              <a:t>), </a:t>
            </a:r>
          </a:p>
          <a:p>
            <a:pPr marL="0" marR="0" lvl="0" indent="0" algn="l" defTabSz="457200" rtl="0" eaLnBrk="1" fontAlgn="auto" latinLnBrk="0" hangingPunct="1">
              <a:lnSpc>
                <a:spcPct val="100000"/>
              </a:lnSpc>
              <a:spcBef>
                <a:spcPts val="360"/>
              </a:spcBef>
              <a:spcAft>
                <a:spcPts val="0"/>
              </a:spcAft>
              <a:buClrTx/>
              <a:buSzPts val="1400"/>
              <a:buFontTx/>
              <a:buNone/>
              <a:tabLst/>
              <a:defRPr/>
            </a:pPr>
            <a:r>
              <a:rPr lang="en-US" dirty="0"/>
              <a:t>In the 90’s this was called “big data”, and  data warehouses were designed to create these types of reports. Companies like Walmart made their businesses competitive by being able to rapidly create reports, and eyeball them to (for example) make predictions of what to stock in what store in what season.</a:t>
            </a:r>
          </a:p>
          <a:p>
            <a:pPr marL="0" marR="0" lvl="0" indent="0" algn="l" defTabSz="457200" rtl="0" eaLnBrk="1" fontAlgn="auto" latinLnBrk="0" hangingPunct="1">
              <a:lnSpc>
                <a:spcPct val="100000"/>
              </a:lnSpc>
              <a:spcBef>
                <a:spcPts val="360"/>
              </a:spcBef>
              <a:spcAft>
                <a:spcPts val="0"/>
              </a:spcAft>
              <a:buClrTx/>
              <a:buSzPts val="1400"/>
              <a:buFontTx/>
              <a:buNone/>
              <a:tabLst/>
              <a:defRPr/>
            </a:pPr>
            <a:endParaRPr lang="en-US" dirty="0"/>
          </a:p>
          <a:p>
            <a:pPr marL="0" marR="0" lvl="0" indent="0" algn="l" defTabSz="457200" rtl="0" eaLnBrk="1" fontAlgn="auto" latinLnBrk="0" hangingPunct="1">
              <a:lnSpc>
                <a:spcPct val="100000"/>
              </a:lnSpc>
              <a:spcBef>
                <a:spcPts val="360"/>
              </a:spcBef>
              <a:spcAft>
                <a:spcPts val="0"/>
              </a:spcAft>
              <a:buClrTx/>
              <a:buSzPts val="1400"/>
              <a:buFontTx/>
              <a:buNone/>
              <a:tabLst/>
              <a:defRPr/>
            </a:pPr>
            <a:r>
              <a:rPr lang="en-US" dirty="0"/>
              <a:t>It’s been a long time since the 90’s, and things have advanced.  Just showing spreadsheets and reports is not that interesting, and may not convey meaning quickly.   Data scientists therefore turn to visualizations nowadays to understand the data, and a number of  great tools have been designed to put this into the hands of practitioners and enable things like interactive visualizations.</a:t>
            </a:r>
          </a:p>
          <a:p>
            <a:pPr marL="0" marR="0" lvl="0" indent="0" algn="l" defTabSz="457200" rtl="0" eaLnBrk="1" fontAlgn="auto" latinLnBrk="0" hangingPunct="1">
              <a:lnSpc>
                <a:spcPct val="100000"/>
              </a:lnSpc>
              <a:spcBef>
                <a:spcPts val="360"/>
              </a:spcBef>
              <a:spcAft>
                <a:spcPts val="0"/>
              </a:spcAft>
              <a:buClrTx/>
              <a:buSzPts val="1400"/>
              <a:buFontTx/>
              <a:buNone/>
              <a:tabLst/>
              <a:defRPr/>
            </a:pPr>
            <a:endParaRPr lang="en-US" dirty="0"/>
          </a:p>
          <a:p>
            <a:pPr marL="0" marR="0" lvl="0" indent="0" algn="l" defTabSz="457200" rtl="0" eaLnBrk="1" fontAlgn="auto" latinLnBrk="0" hangingPunct="1">
              <a:lnSpc>
                <a:spcPct val="100000"/>
              </a:lnSpc>
              <a:spcBef>
                <a:spcPts val="360"/>
              </a:spcBef>
              <a:spcAft>
                <a:spcPts val="0"/>
              </a:spcAft>
              <a:buClrTx/>
              <a:buSzPts val="1400"/>
              <a:buFontTx/>
              <a:buNone/>
              <a:tabLst/>
              <a:defRPr/>
            </a:pPr>
            <a:r>
              <a:rPr lang="en-US" dirty="0"/>
              <a:t>Most people focus on the last box in this slide, “classifier”, which looks at new data and makes predictions about what it is or where it is going.   That’s the big picture view.</a:t>
            </a:r>
          </a:p>
          <a:p>
            <a:endParaRPr lang="en-US" dirty="0"/>
          </a:p>
          <a:p>
            <a:r>
              <a:rPr lang="en-US" dirty="0"/>
              <a:t>But if you talk to people who are actually working at Data Science companies (Palantir, IBM consulting , Accenture, </a:t>
            </a:r>
            <a:r>
              <a:rPr lang="en-US" dirty="0" err="1"/>
              <a:t>etc</a:t>
            </a:r>
            <a:r>
              <a:rPr lang="en-US" dirty="0"/>
              <a:t>) there is a lot that goes on before you get to this spreadsheet.  There is a journey from the raw data to this structured form which is the focus of this lecture.</a:t>
            </a:r>
          </a:p>
          <a:p>
            <a:endParaRPr lang="en-US" dirty="0"/>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2</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67134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the content that we want is in the table for which </a:t>
            </a:r>
            <a:r>
              <a:rPr lang="en-US" dirty="0" err="1"/>
              <a:t>vcard</a:t>
            </a:r>
            <a:r>
              <a:rPr lang="en-US" dirty="0"/>
              <a:t> is one of the classes (leaf of right subtree, … shows that there are other classes in the string associated with @class), and that the </a:t>
            </a:r>
            <a:r>
              <a:rPr lang="en-US" dirty="0" err="1"/>
              <a:t>bday</a:t>
            </a:r>
            <a:r>
              <a:rPr lang="en-US" dirty="0"/>
              <a:t> is in the body of the table.  The path to the table we are interested in is shown in red.  </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22</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861222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360"/>
              </a:spcBef>
              <a:spcAft>
                <a:spcPts val="0"/>
              </a:spcAft>
              <a:buClrTx/>
              <a:buSzPts val="1400"/>
              <a:buFontTx/>
              <a:buNone/>
              <a:tabLst/>
              <a:defRPr/>
            </a:pPr>
            <a:r>
              <a:rPr lang="en-US" dirty="0"/>
              <a:t>XPath has several “navigation” axis – child (/) , descendant (//), parent (.), ancestor (..) which can be combined in expressions. </a:t>
            </a:r>
          </a:p>
          <a:p>
            <a:r>
              <a:rPr lang="en-US" dirty="0"/>
              <a:t>Conditions can also be specified to restrict matching elements, e.g. “contains(@class, “</a:t>
            </a:r>
            <a:r>
              <a:rPr lang="en-US" dirty="0" err="1"/>
              <a:t>vcard</a:t>
            </a:r>
            <a:r>
              <a:rPr lang="en-US" dirty="0"/>
              <a:t>”)” only returns tables of that class.</a:t>
            </a:r>
          </a:p>
          <a:p>
            <a:r>
              <a:rPr lang="en-US" dirty="0"/>
              <a:t>“text()” extracts the text at the leaf of the tree.</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23</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336079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25</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697062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that the born value is extracted using the </a:t>
            </a:r>
            <a:r>
              <a:rPr lang="en-US" dirty="0" err="1"/>
              <a:t>xpath</a:t>
            </a:r>
            <a:r>
              <a:rPr lang="en-US" dirty="0"/>
              <a:t> expression described earlier.  We convert it to datetime as shown.  If there is no </a:t>
            </a:r>
            <a:r>
              <a:rPr lang="en-US" dirty="0" err="1"/>
              <a:t>bday</a:t>
            </a:r>
            <a:r>
              <a:rPr lang="en-US" dirty="0"/>
              <a:t>, then it will be null (</a:t>
            </a:r>
            <a:r>
              <a:rPr lang="en-US" dirty="0" err="1"/>
              <a:t>NaT</a:t>
            </a:r>
            <a:r>
              <a:rPr lang="en-US" dirty="0"/>
              <a:t> is the special null value for datetime types).  For other types, it is </a:t>
            </a:r>
            <a:r>
              <a:rPr lang="en-US" dirty="0" err="1"/>
              <a:t>NaN</a:t>
            </a:r>
            <a:r>
              <a:rPr lang="en-US" dirty="0"/>
              <a:t> – but for either, you will have to be careful of how you handle it during analysis.  Sometimes you will throw the row away, sometimes you will calculate some value (e.g. average) – but this is not always a good idea.</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26</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800969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want to take this data and check how clean and complete it is, and then put all the data together.</a:t>
            </a:r>
          </a:p>
          <a:p>
            <a:r>
              <a:rPr lang="en-US" dirty="0"/>
              <a:t>So we are moving from obtaining the data, to some basic operations over </a:t>
            </a:r>
            <a:r>
              <a:rPr lang="en-US" dirty="0" err="1"/>
              <a:t>dataframes</a:t>
            </a:r>
            <a:r>
              <a:rPr lang="en-US" dirty="0"/>
              <a:t> and SQL: projecting and selecting.  In the next part, we will show these bulk operations using both </a:t>
            </a:r>
            <a:r>
              <a:rPr lang="en-US" dirty="0" err="1"/>
              <a:t>Dataframes</a:t>
            </a:r>
            <a:r>
              <a:rPr lang="en-US" dirty="0"/>
              <a:t> and SQL.</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27</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293089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link between these two tables, but the names in </a:t>
            </a:r>
            <a:r>
              <a:rPr lang="en-US" dirty="0" err="1"/>
              <a:t>execs_df</a:t>
            </a:r>
            <a:r>
              <a:rPr lang="en-US" dirty="0"/>
              <a:t> have underscores (circled).  So we need to “clean” the data to get rid of the underscores.</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29</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643116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cleaning the names by replacing “_” with a space “ “, and in doing so using “projection” (</a:t>
            </a:r>
            <a:r>
              <a:rPr lang="en-US" dirty="0" err="1"/>
              <a:t>exec_df</a:t>
            </a:r>
            <a:r>
              <a:rPr lang="en-US" dirty="0"/>
              <a:t>[‘</a:t>
            </a:r>
            <a:r>
              <a:rPr lang="en-US" dirty="0" err="1"/>
              <a:t>clean_name</a:t>
            </a:r>
            <a:r>
              <a:rPr lang="en-US" dirty="0"/>
              <a:t>’] ) and “apply”.  </a:t>
            </a:r>
          </a:p>
          <a:p>
            <a:endParaRPr lang="en-US" dirty="0"/>
          </a:p>
          <a:p>
            <a:r>
              <a:rPr lang="en-US" dirty="0"/>
              <a:t>Note that  Pandas differentiates between </a:t>
            </a:r>
            <a:r>
              <a:rPr lang="en-US" dirty="0" err="1"/>
              <a:t>Dataframes</a:t>
            </a:r>
            <a:r>
              <a:rPr lang="en-US" dirty="0"/>
              <a:t> (multi-column, multi-row) and Series (single column, multi-row).  The operations you can do over a </a:t>
            </a:r>
            <a:r>
              <a:rPr lang="en-US" dirty="0" err="1"/>
              <a:t>dataframe</a:t>
            </a:r>
            <a:r>
              <a:rPr lang="en-US" dirty="0"/>
              <a:t> and series differ.</a:t>
            </a:r>
          </a:p>
          <a:p>
            <a:endParaRPr lang="en-US" dirty="0"/>
          </a:p>
          <a:p>
            <a:r>
              <a:rPr lang="en-US" dirty="0"/>
              <a:t>So </a:t>
            </a:r>
            <a:r>
              <a:rPr lang="en-US" dirty="0" err="1"/>
              <a:t>exec_df</a:t>
            </a:r>
            <a:r>
              <a:rPr lang="en-US" dirty="0"/>
              <a:t>[‘</a:t>
            </a:r>
            <a:r>
              <a:rPr lang="en-US" dirty="0" err="1"/>
              <a:t>clean_name</a:t>
            </a:r>
            <a:r>
              <a:rPr lang="en-US" dirty="0"/>
              <a:t>’] returns a single column as a Series, </a:t>
            </a:r>
            <a:r>
              <a:rPr lang="en-US" dirty="0" err="1"/>
              <a:t>exec_df</a:t>
            </a:r>
            <a:r>
              <a:rPr lang="en-US" dirty="0"/>
              <a:t>[[‘</a:t>
            </a:r>
            <a:r>
              <a:rPr lang="en-US" dirty="0" err="1"/>
              <a:t>clean_name</a:t>
            </a:r>
            <a:r>
              <a:rPr lang="en-US" dirty="0"/>
              <a:t>’]] returns a </a:t>
            </a:r>
            <a:r>
              <a:rPr lang="en-US" dirty="0" err="1"/>
              <a:t>dataframe</a:t>
            </a:r>
            <a:r>
              <a:rPr lang="en-US" dirty="0"/>
              <a:t>.  In this example, we are operating over a series and applying (“apply”) a function over each element; Lambda x indicates a function that is used just for this operation.</a:t>
            </a:r>
          </a:p>
          <a:p>
            <a:endParaRPr lang="en-US" dirty="0"/>
          </a:p>
          <a:p>
            <a:r>
              <a:rPr lang="en-US" dirty="0"/>
              <a:t>We could also have done this using a for loop, but using apply signals a “bulk” operation that can be executed in different ways, e.g. using parallelism. A for loop would not allow this. This style of programming is very common for big data processing. </a:t>
            </a:r>
          </a:p>
          <a:p>
            <a:endParaRPr lang="en-US" dirty="0"/>
          </a:p>
          <a:p>
            <a:r>
              <a:rPr lang="en-US" dirty="0"/>
              <a:t>(Surprisingly, the built-in Pandas apply as of 2019 doesn’t use multicores– but it might in the future.  If you want it now use </a:t>
            </a:r>
            <a:r>
              <a:rPr lang="en-US" dirty="0" err="1"/>
              <a:t>Dask</a:t>
            </a:r>
            <a:r>
              <a:rPr lang="en-US" dirty="0"/>
              <a:t>, Swifter, Spark, etc.)</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30</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349821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SQL version of the same thing is here.</a:t>
            </a:r>
          </a:p>
          <a:p>
            <a:r>
              <a:rPr lang="en-US" dirty="0"/>
              <a:t>We are putting </a:t>
            </a:r>
            <a:r>
              <a:rPr lang="en-US" dirty="0" err="1"/>
              <a:t>exec_df</a:t>
            </a:r>
            <a:r>
              <a:rPr lang="en-US" dirty="0"/>
              <a:t> in a table called </a:t>
            </a:r>
            <a:r>
              <a:rPr lang="en-US" dirty="0" err="1"/>
              <a:t>temp_exec</a:t>
            </a:r>
            <a:r>
              <a:rPr lang="en-US" dirty="0"/>
              <a:t>, and then using SQL to clean.</a:t>
            </a:r>
          </a:p>
          <a:p>
            <a:r>
              <a:rPr lang="en-US" dirty="0"/>
              <a:t>Note that projection in SQL is done by specifying the column(s) to be projected over in the SELECT clause.  “replace” is a function that is taking the name as an argument and performing a replacement of _ by space.  The result attribute is specified as “</a:t>
            </a:r>
            <a:r>
              <a:rPr lang="en-US" dirty="0" err="1"/>
              <a:t>clean_name</a:t>
            </a:r>
            <a:r>
              <a:rPr lang="en-US" dirty="0"/>
              <a:t>”.</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31</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506518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another bulk operation that is commonly used in </a:t>
            </a:r>
            <a:r>
              <a:rPr lang="en-US" dirty="0" err="1"/>
              <a:t>Dataframes</a:t>
            </a:r>
            <a:r>
              <a:rPr lang="en-US" dirty="0"/>
              <a:t> and SQL:  SELECTION based on a predicate.</a:t>
            </a:r>
          </a:p>
          <a:p>
            <a:r>
              <a:rPr lang="en-US" dirty="0"/>
              <a:t>The way Pandas does this is not very intuitive.  Let’s warm up by doing a projection yielding a series (</a:t>
            </a:r>
            <a:r>
              <a:rPr lang="en-US" dirty="0" err="1"/>
              <a:t>exec_df</a:t>
            </a:r>
            <a:r>
              <a:rPr lang="en-US" dirty="0"/>
              <a:t>[‘</a:t>
            </a:r>
            <a:r>
              <a:rPr lang="en-US" dirty="0" err="1"/>
              <a:t>clean_name</a:t>
            </a:r>
            <a:r>
              <a:rPr lang="en-US" dirty="0"/>
              <a:t>’]), shown here.</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32</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580354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want only one person (Kumar Birla), we apply a predicate to the series – sort of like apply earlier.  This gives a truth value for each of the elements of the series, a </a:t>
            </a:r>
            <a:r>
              <a:rPr lang="en-US" dirty="0" err="1"/>
              <a:t>boolean</a:t>
            </a:r>
            <a:r>
              <a:rPr lang="en-US" dirty="0"/>
              <a:t> series.</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33</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1903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three basic abstractions of structured data.</a:t>
            </a:r>
          </a:p>
          <a:p>
            <a:r>
              <a:rPr lang="en-US" dirty="0"/>
              <a:t>The data that we spoke about on the previous slide is an example of tables or relations.  </a:t>
            </a:r>
          </a:p>
          <a:p>
            <a:r>
              <a:rPr lang="en-US" dirty="0"/>
              <a:t>Tables are available in most popular languages used in Data Science, e.g. Python Pandas, R and </a:t>
            </a:r>
            <a:r>
              <a:rPr lang="en-US" dirty="0" err="1"/>
              <a:t>PySpark</a:t>
            </a:r>
            <a:r>
              <a:rPr lang="en-US" dirty="0"/>
              <a:t>, where they are called “</a:t>
            </a:r>
            <a:r>
              <a:rPr lang="en-US" dirty="0" err="1"/>
              <a:t>dataframes</a:t>
            </a:r>
            <a:r>
              <a:rPr lang="en-US" dirty="0"/>
              <a:t>”.  A </a:t>
            </a:r>
            <a:r>
              <a:rPr lang="en-US" dirty="0" err="1"/>
              <a:t>dataframe</a:t>
            </a:r>
            <a:r>
              <a:rPr lang="en-US" dirty="0"/>
              <a:t> is a table with positions on the rows and names on fields.  </a:t>
            </a:r>
          </a:p>
          <a:p>
            <a:r>
              <a:rPr lang="en-US" dirty="0"/>
              <a:t>Tables are also the fundamental concept in relational databases, where they are also called “relations”. A relation is a table but doesn’t pay attention to order – so there are no positions on rows.  This is such a small </a:t>
            </a:r>
            <a:r>
              <a:rPr lang="en-US" dirty="0" err="1"/>
              <a:t>subtley</a:t>
            </a:r>
            <a:r>
              <a:rPr lang="en-US" dirty="0"/>
              <a:t> that we will just assume for now that relations, </a:t>
            </a:r>
            <a:r>
              <a:rPr lang="en-US" dirty="0" err="1"/>
              <a:t>dataframes</a:t>
            </a:r>
            <a:r>
              <a:rPr lang="en-US" dirty="0"/>
              <a:t>, .csv files </a:t>
            </a:r>
            <a:r>
              <a:rPr lang="en-US" dirty="0" err="1"/>
              <a:t>etc</a:t>
            </a:r>
            <a:r>
              <a:rPr lang="en-US" dirty="0"/>
              <a:t> are all the same thing  -  tables.</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3</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746713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now extract rows of interest using these Boolean values to extract only those rows which are “true”.  </a:t>
            </a:r>
          </a:p>
          <a:p>
            <a:r>
              <a:rPr lang="en-US" dirty="0"/>
              <a:t>This gives us a </a:t>
            </a:r>
            <a:r>
              <a:rPr lang="en-US" dirty="0" err="1"/>
              <a:t>dataframe</a:t>
            </a:r>
            <a:r>
              <a:rPr lang="en-US" dirty="0"/>
              <a:t> including only those rows satisfying the condition;  here it returns the rows with </a:t>
            </a:r>
            <a:r>
              <a:rPr lang="en-US" dirty="0" err="1"/>
              <a:t>clean_name</a:t>
            </a:r>
            <a:r>
              <a:rPr lang="en-US" dirty="0"/>
              <a:t> =“Kumar Birla’).</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34</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04506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select in SQL using the condition ‘</a:t>
            </a:r>
            <a:r>
              <a:rPr lang="en-US" dirty="0" err="1"/>
              <a:t>clean_name</a:t>
            </a:r>
            <a:r>
              <a:rPr lang="en-US" dirty="0"/>
              <a:t>=“Kumar Birla” ‘  in the WHERE clause.</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35</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609667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still have the task of linking the two </a:t>
            </a:r>
            <a:r>
              <a:rPr lang="en-US" dirty="0" err="1"/>
              <a:t>dataframes</a:t>
            </a:r>
            <a:r>
              <a:rPr lang="en-US" dirty="0"/>
              <a:t> together.  To do this we use the bulk operation merge (join).  </a:t>
            </a:r>
          </a:p>
          <a:p>
            <a:r>
              <a:rPr lang="en-US" dirty="0"/>
              <a:t>So that the example fits on a slide, we will project both tables on the necessary columns: </a:t>
            </a:r>
          </a:p>
          <a:p>
            <a:r>
              <a:rPr lang="en-US" dirty="0" err="1"/>
              <a:t>Company_ceos_df</a:t>
            </a:r>
            <a:r>
              <a:rPr lang="en-US" dirty="0"/>
              <a:t>[[‘Executive’, ‘Company’]] creates a DATAFRAME (not series) with only the columns listed; same for </a:t>
            </a:r>
            <a:r>
              <a:rPr lang="en-US" dirty="0" err="1"/>
              <a:t>exec_df</a:t>
            </a:r>
            <a:r>
              <a:rPr lang="en-US" dirty="0"/>
              <a:t>.  </a:t>
            </a:r>
          </a:p>
          <a:p>
            <a:endParaRPr lang="en-US" dirty="0"/>
          </a:p>
          <a:p>
            <a:r>
              <a:rPr lang="en-US" dirty="0"/>
              <a:t>This shows the difference in a projection yielding a series (shown earlier) versus one yielding a </a:t>
            </a:r>
            <a:r>
              <a:rPr lang="en-US" dirty="0" err="1"/>
              <a:t>Dataframe</a:t>
            </a:r>
            <a:r>
              <a:rPr lang="en-US" dirty="0"/>
              <a:t> (note the use of double brackets).</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38</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043879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merge the two (projected) </a:t>
            </a:r>
            <a:r>
              <a:rPr lang="en-US" dirty="0" err="1"/>
              <a:t>Dataframes</a:t>
            </a:r>
            <a:r>
              <a:rPr lang="en-US" dirty="0"/>
              <a:t> under the condition that the Executive column value in </a:t>
            </a:r>
            <a:r>
              <a:rPr lang="en-US" dirty="0" err="1"/>
              <a:t>company_ceos_df</a:t>
            </a:r>
            <a:r>
              <a:rPr lang="en-US" dirty="0"/>
              <a:t>[[‘Executive’, ‘Company’]] (left on) matches the </a:t>
            </a:r>
            <a:r>
              <a:rPr lang="en-US" dirty="0" err="1"/>
              <a:t>clean_name</a:t>
            </a:r>
            <a:r>
              <a:rPr lang="en-US" dirty="0"/>
              <a:t> value in </a:t>
            </a:r>
            <a:r>
              <a:rPr lang="en-US" dirty="0" err="1"/>
              <a:t>exec_df</a:t>
            </a:r>
            <a:r>
              <a:rPr lang="en-US" dirty="0"/>
              <a:t>[‘</a:t>
            </a:r>
            <a:r>
              <a:rPr lang="en-US" dirty="0" err="1"/>
              <a:t>clean_name</a:t>
            </a:r>
            <a:r>
              <a:rPr lang="en-US" dirty="0"/>
              <a:t>’, ‘born’]].</a:t>
            </a:r>
          </a:p>
          <a:p>
            <a:endParaRPr lang="en-US" dirty="0"/>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39</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792054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do this in SQL by selecting the result columns we want in the result (SELECT clause), the relations to be joined in the FROM clause, and using “JOIN … ON” to specify that this is a join.</a:t>
            </a:r>
          </a:p>
          <a:p>
            <a:endParaRPr lang="en-US" dirty="0"/>
          </a:p>
          <a:p>
            <a:r>
              <a:rPr lang="en-US" dirty="0"/>
              <a:t>Note that in the </a:t>
            </a:r>
            <a:r>
              <a:rPr lang="en-US" dirty="0" err="1"/>
              <a:t>Dataframe</a:t>
            </a:r>
            <a:r>
              <a:rPr lang="en-US" dirty="0"/>
              <a:t> example, the result had 4 columns but here we have 3.  This is because two of the columns in the </a:t>
            </a:r>
            <a:r>
              <a:rPr lang="en-US" dirty="0" err="1"/>
              <a:t>Dataframe</a:t>
            </a:r>
            <a:r>
              <a:rPr lang="en-US" dirty="0"/>
              <a:t> result HAVE to be the same so are redundant; we just got rid of them in the SQL.</a:t>
            </a:r>
          </a:p>
          <a:p>
            <a:endParaRPr lang="en-US" dirty="0"/>
          </a:p>
          <a:p>
            <a:r>
              <a:rPr lang="en-US" dirty="0"/>
              <a:t>We get better performance in general, when there are a large number (millions) of rows, if we use SQL due to the ability to specify indices and other optimizations.</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40</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112956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 are millions of rows and we only lose 4, maybe we don’t care.  But perhaps the 4 missing ones are outliers in an important way, e.g. the wealthiest or the youngest, and might skew our results if they are dropped.  So maybe we would want to clean more.</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41</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865647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360"/>
              </a:spcBef>
              <a:spcAft>
                <a:spcPts val="0"/>
              </a:spcAft>
              <a:buClrTx/>
              <a:buSzPts val="1400"/>
              <a:buFontTx/>
              <a:buNone/>
              <a:tabLst/>
              <a:defRPr/>
            </a:pPr>
            <a:r>
              <a:rPr lang="en-US" sz="1200" dirty="0"/>
              <a:t>Let’s do a version of the merge which gives us more information about what is missing:  </a:t>
            </a:r>
            <a:r>
              <a:rPr lang="en-US" sz="1200" dirty="0" err="1"/>
              <a:t>outerjoin</a:t>
            </a:r>
            <a:r>
              <a:rPr lang="en-US" sz="1200" dirty="0"/>
              <a:t> (left, right or full).</a:t>
            </a:r>
          </a:p>
          <a:p>
            <a:pPr marL="0" marR="0" lvl="0" indent="0" algn="l" defTabSz="457200" rtl="0" eaLnBrk="1" fontAlgn="auto" latinLnBrk="0" hangingPunct="1">
              <a:lnSpc>
                <a:spcPct val="100000"/>
              </a:lnSpc>
              <a:spcBef>
                <a:spcPts val="360"/>
              </a:spcBef>
              <a:spcAft>
                <a:spcPts val="0"/>
              </a:spcAft>
              <a:buClrTx/>
              <a:buSzPts val="1400"/>
              <a:buFontTx/>
              <a:buNone/>
              <a:tabLst/>
              <a:defRPr/>
            </a:pPr>
            <a:endParaRPr lang="en-US" sz="1200" dirty="0"/>
          </a:p>
          <a:p>
            <a:pPr marL="0" marR="0" lvl="0" indent="0" algn="l" defTabSz="457200" rtl="0" eaLnBrk="1" fontAlgn="auto" latinLnBrk="0" hangingPunct="1">
              <a:lnSpc>
                <a:spcPct val="100000"/>
              </a:lnSpc>
              <a:spcBef>
                <a:spcPts val="360"/>
              </a:spcBef>
              <a:spcAft>
                <a:spcPts val="0"/>
              </a:spcAft>
              <a:buClrTx/>
              <a:buSzPts val="1400"/>
              <a:buFontTx/>
              <a:buNone/>
              <a:tabLst/>
              <a:defRPr/>
            </a:pPr>
            <a:r>
              <a:rPr lang="en-US" sz="1200" dirty="0" err="1"/>
              <a:t>Outerjoin</a:t>
            </a:r>
            <a:r>
              <a:rPr lang="en-US" sz="1200" dirty="0"/>
              <a:t> will include “partial” rows when one side doesn’t have a match on the other side.</a:t>
            </a:r>
          </a:p>
          <a:p>
            <a:r>
              <a:rPr lang="en-US" dirty="0"/>
              <a:t>Here, we are using the  left </a:t>
            </a:r>
            <a:r>
              <a:rPr lang="en-US" dirty="0" err="1"/>
              <a:t>outerjoin</a:t>
            </a:r>
            <a:r>
              <a:rPr lang="en-US" dirty="0"/>
              <a:t> (called merge- how=“left” in Pandas) which includes all the tuples in the left </a:t>
            </a:r>
            <a:r>
              <a:rPr lang="en-US" dirty="0" err="1"/>
              <a:t>dataframe</a:t>
            </a:r>
            <a:r>
              <a:rPr lang="en-US" dirty="0"/>
              <a:t> (here, </a:t>
            </a:r>
            <a:r>
              <a:rPr lang="en-US" dirty="0" err="1"/>
              <a:t>company_ceos_df</a:t>
            </a:r>
            <a:r>
              <a:rPr lang="en-US" dirty="0"/>
              <a:t>) even those who don’t have a match in </a:t>
            </a:r>
            <a:r>
              <a:rPr lang="en-US" dirty="0" err="1"/>
              <a:t>exec_df</a:t>
            </a:r>
            <a:r>
              <a:rPr lang="en-US" dirty="0"/>
              <a:t>.  Those who don’t have a match are padded with </a:t>
            </a:r>
            <a:r>
              <a:rPr lang="en-US" dirty="0" err="1"/>
              <a:t>NaN</a:t>
            </a:r>
            <a:r>
              <a:rPr lang="en-US" dirty="0"/>
              <a:t> (a null value, “Not a Number”) for </a:t>
            </a:r>
            <a:r>
              <a:rPr lang="en-US" dirty="0" err="1"/>
              <a:t>clean_name</a:t>
            </a:r>
            <a:r>
              <a:rPr lang="en-US" dirty="0"/>
              <a:t> and born.</a:t>
            </a:r>
          </a:p>
          <a:p>
            <a:endParaRPr lang="en-US" dirty="0"/>
          </a:p>
          <a:p>
            <a:r>
              <a:rPr lang="en-US" dirty="0"/>
              <a:t>The indicator=True </a:t>
            </a:r>
            <a:r>
              <a:rPr lang="en-US" sz="1200" b="0" i="0" u="none" strike="noStrike" kern="1200" cap="none" dirty="0">
                <a:solidFill>
                  <a:schemeClr val="dk1"/>
                </a:solidFill>
                <a:effectLst/>
                <a:latin typeface="Times New Roman"/>
                <a:ea typeface="Times New Roman"/>
                <a:cs typeface="Times New Roman"/>
                <a:sym typeface="Times New Roman"/>
              </a:rPr>
              <a:t>adds a column to the output </a:t>
            </a:r>
            <a:r>
              <a:rPr lang="en-US" sz="1200" b="0" i="0" u="none" strike="noStrike" kern="1200" cap="none" dirty="0" err="1">
                <a:solidFill>
                  <a:schemeClr val="dk1"/>
                </a:solidFill>
                <a:effectLst/>
                <a:latin typeface="Times New Roman"/>
                <a:ea typeface="Times New Roman"/>
                <a:cs typeface="Times New Roman"/>
                <a:sym typeface="Times New Roman"/>
              </a:rPr>
              <a:t>DataFrame</a:t>
            </a:r>
            <a:r>
              <a:rPr lang="en-US" sz="1200" b="0" i="0" u="none" strike="noStrike" kern="1200" cap="none" dirty="0">
                <a:solidFill>
                  <a:schemeClr val="dk1"/>
                </a:solidFill>
                <a:effectLst/>
                <a:latin typeface="Times New Roman"/>
                <a:ea typeface="Times New Roman"/>
                <a:cs typeface="Times New Roman"/>
                <a:sym typeface="Times New Roman"/>
              </a:rPr>
              <a:t> called “_merge” with information on the source of each row, i.e. how it was produced.</a:t>
            </a:r>
          </a:p>
          <a:p>
            <a:endParaRPr lang="en-US" sz="1200" b="0" i="0" u="none" strike="noStrike" kern="1200" cap="none" dirty="0">
              <a:solidFill>
                <a:schemeClr val="dk1"/>
              </a:solidFill>
              <a:effectLst/>
              <a:latin typeface="Times New Roman"/>
              <a:ea typeface="Times New Roman"/>
              <a:cs typeface="Times New Roman"/>
              <a:sym typeface="Times New Roman"/>
            </a:endParaRPr>
          </a:p>
          <a:p>
            <a:r>
              <a:rPr lang="en-US" sz="1200" b="0" i="0" u="none" strike="noStrike" kern="1200" cap="none" dirty="0">
                <a:solidFill>
                  <a:schemeClr val="dk1"/>
                </a:solidFill>
                <a:effectLst/>
                <a:latin typeface="Times New Roman"/>
                <a:cs typeface="Times New Roman"/>
                <a:sym typeface="Times New Roman"/>
              </a:rPr>
              <a:t>Now we can see which CEOs we missed, and notice that several of the executive names have special characters which get mangled in the text encoding (e.g. the umlaut).</a:t>
            </a:r>
          </a:p>
          <a:p>
            <a:endParaRPr lang="en-US" sz="1200" b="0" i="0" u="none" strike="noStrike" kern="1200" cap="none" dirty="0">
              <a:solidFill>
                <a:schemeClr val="dk1"/>
              </a:solidFill>
              <a:effectLst/>
              <a:latin typeface="Times New Roman"/>
              <a:cs typeface="Times New Roman"/>
              <a:sym typeface="Times New Roman"/>
            </a:endParaRPr>
          </a:p>
          <a:p>
            <a:r>
              <a:rPr lang="en-US" sz="1200" b="0" i="0" u="none" strike="noStrike" kern="1200" cap="none" dirty="0">
                <a:solidFill>
                  <a:schemeClr val="dk1"/>
                </a:solidFill>
                <a:effectLst/>
                <a:latin typeface="Times New Roman"/>
                <a:cs typeface="Times New Roman"/>
                <a:sym typeface="Times New Roman"/>
              </a:rPr>
              <a:t>So we did not clean our data well enough!</a:t>
            </a:r>
            <a:endParaRPr lang="en-US" dirty="0"/>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42</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629530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when we get data from the web, how do we know that it is “good”?  You need to know something about the data (the domain experts) to see where it fails.</a:t>
            </a:r>
          </a:p>
          <a:p>
            <a:endParaRPr lang="en-US" dirty="0"/>
          </a:p>
          <a:p>
            <a:r>
              <a:rPr lang="en-US" dirty="0"/>
              <a:t>One of the worst mistakes data scientists make is not looking at the data; just running a machine learning algorithm over the data without doing an initial sanity check may lead to very bad results.  </a:t>
            </a:r>
          </a:p>
          <a:p>
            <a:endParaRPr lang="en-US" dirty="0"/>
          </a:p>
          <a:p>
            <a:r>
              <a:rPr lang="en-US" dirty="0"/>
              <a:t>In addition to looking at the data, we might need automated techniques.</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44</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01065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thing we can do is to come up with automated checks for the data, most of which are somewhat incomplete – it is hard to capture all exceptions.</a:t>
            </a:r>
          </a:p>
          <a:p>
            <a:endParaRPr lang="en-US" dirty="0"/>
          </a:p>
          <a:p>
            <a:r>
              <a:rPr lang="en-US" dirty="0"/>
              <a:t>What some organizations do is to come up with a master list, with rules about how it can be updated.  We can’t really do this for web data.</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45</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940620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merge our data, here are some simple rules.</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46</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01219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type of structured data are arrays and matrices, which we will see a lot more of later.  In arrays, rows are still observations and columns are still features – but columns are indexed (positional) rather than named.  More importantly, rather than every column potentially having a different type (e.g. “Name” is string while “Weight” is integer), all columns and therefore all entries have the same type.  </a:t>
            </a:r>
          </a:p>
          <a:p>
            <a:endParaRPr lang="en-US" dirty="0"/>
          </a:p>
          <a:p>
            <a:r>
              <a:rPr lang="en-US" dirty="0"/>
              <a:t>Apart from that, there is not a huge difference between a two dimensional array and a table.</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4</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00769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47</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7285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we get when we run it.  We find names with special characters in them.  </a:t>
            </a:r>
          </a:p>
          <a:p>
            <a:r>
              <a:rPr lang="en-US" dirty="0"/>
              <a:t>What do we do?  We could convert them to a clean form through a conversion process.  In our case, there are HTML character codes so we can write a function to turn them back into characters.  But this might be a lot of work just to get the join to work.  So we will focus on a more tolerant version of the join.</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48</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936278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tools that can be used to do a more tolerant version of the join.</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50</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780271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Simplest possible version of string equality … we want to relax the != to find “similarity” between strings.</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51</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124030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focus on string overlap because it is conceptually simpler and widely used.  Here, we take fragments (substrings) of the strings and measure the percentage of fragments that are the same between the two strings.   This is done using Jaccard similarity.</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52</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023259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 as padding;  we are considering 3-grams, so we pad with 2 $ characters at each end.</a:t>
            </a:r>
          </a:p>
          <a:p>
            <a:endParaRPr lang="en-US" dirty="0"/>
          </a:p>
          <a:p>
            <a:r>
              <a:rPr lang="en-US" dirty="0"/>
              <a:t>1. Take a string, turn into a set of substrings of length q</a:t>
            </a:r>
          </a:p>
          <a:p>
            <a:r>
              <a:rPr lang="en-US" dirty="0"/>
              <a:t>2. Compare the sets for similarity, using the distance measure called Jaccard (size of intersection/ cardinality of the union)</a:t>
            </a:r>
          </a:p>
          <a:p>
            <a:endParaRPr lang="en-US" dirty="0"/>
          </a:p>
          <a:p>
            <a:r>
              <a:rPr lang="en-US" dirty="0"/>
              <a:t>Jaccard is a measure of the distance between sets</a:t>
            </a:r>
          </a:p>
          <a:p>
            <a:endParaRPr lang="en-US" dirty="0"/>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53</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526303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this in action using one of the record linking toolkits called Magellan. Magellan is a set of libraries for recording linking at scale (widely used, e.g. by Walmart)</a:t>
            </a:r>
          </a:p>
          <a:p>
            <a:r>
              <a:rPr lang="en-US" dirty="0"/>
              <a:t>Two components:  Tokenizer pulls out the q-grams; the join looks at the similarity between the q-grams.  Here q=5 (</a:t>
            </a:r>
            <a:r>
              <a:rPr lang="en-US" dirty="0" err="1"/>
              <a:t>qval</a:t>
            </a:r>
            <a:r>
              <a:rPr lang="en-US" dirty="0"/>
              <a:t>=5, ignore the </a:t>
            </a:r>
            <a:r>
              <a:rPr lang="en-US" dirty="0" err="1"/>
              <a:t>return_set</a:t>
            </a:r>
            <a:r>
              <a:rPr lang="en-US" dirty="0"/>
              <a:t>); we do a Jaccard join between the two tables using the q-gram tokenizer, with a threshold of 0.35.  </a:t>
            </a:r>
          </a:p>
          <a:p>
            <a:endParaRPr lang="en-US" dirty="0"/>
          </a:p>
          <a:p>
            <a:r>
              <a:rPr lang="en-US" dirty="0"/>
              <a:t>This is the result:  Some match perfectly, others match less well (e.g. Harald Kruger) – but the overlap is enough 0.444 so we will still use the match.   So we have more rows in our linked result.</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54</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605133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do about null values?</a:t>
            </a:r>
          </a:p>
          <a:p>
            <a:endParaRPr lang="en-US" dirty="0"/>
          </a:p>
          <a:p>
            <a:r>
              <a:rPr lang="en-US" dirty="0"/>
              <a:t>One option is to just drop rows with nulls in certain columns using </a:t>
            </a:r>
            <a:r>
              <a:rPr lang="en-US" dirty="0" err="1"/>
              <a:t>dropna</a:t>
            </a:r>
            <a:r>
              <a:rPr lang="en-US" dirty="0"/>
              <a:t>.  This will drop rows if they have NULL values in any column – here we restrict where the nulls are looked for (i.e. the born column) using subset=[‘born’]</a:t>
            </a:r>
          </a:p>
          <a:p>
            <a:r>
              <a:rPr lang="en-US" dirty="0"/>
              <a:t>Another option is to fill in some sort of default value, e.g. the mean or mode – but this skews the data.</a:t>
            </a:r>
          </a:p>
          <a:p>
            <a:endParaRPr lang="en-US" dirty="0"/>
          </a:p>
          <a:p>
            <a:r>
              <a:rPr lang="en-US" dirty="0"/>
              <a:t>For plotting it is fine to leave nulls in as they will be ignored.  </a:t>
            </a:r>
          </a:p>
          <a:p>
            <a:endParaRPr lang="en-US" dirty="0"/>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56</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654244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that our goal is to understand whether or not most CEOs are older than 40, i.e. to get an idea of the distribution of birthdates.  </a:t>
            </a:r>
          </a:p>
          <a:p>
            <a:r>
              <a:rPr lang="en-US" dirty="0"/>
              <a:t>Here we group CEOs using “</a:t>
            </a:r>
            <a:r>
              <a:rPr lang="en-US" dirty="0" err="1"/>
              <a:t>groupby</a:t>
            </a:r>
            <a:r>
              <a:rPr lang="en-US" dirty="0"/>
              <a:t>” and then show the group that was born on ‘1945-08-24’ using “</a:t>
            </a:r>
            <a:r>
              <a:rPr lang="en-US" dirty="0" err="1"/>
              <a:t>get_group</a:t>
            </a:r>
            <a:r>
              <a:rPr lang="en-US" dirty="0"/>
              <a:t>”.  Note that it is just one person!</a:t>
            </a:r>
          </a:p>
          <a:p>
            <a:endParaRPr lang="en-US" dirty="0"/>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57</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260589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want to count how many CEOs are born on </a:t>
            </a:r>
            <a:r>
              <a:rPr lang="en-US" b="1" dirty="0"/>
              <a:t>each</a:t>
            </a:r>
            <a:r>
              <a:rPr lang="en-US" dirty="0"/>
              <a:t> day, and for this we use the function “count” over each group.  So not many CEOs share a birthday!</a:t>
            </a:r>
          </a:p>
          <a:p>
            <a:endParaRPr lang="en-US" dirty="0"/>
          </a:p>
          <a:p>
            <a:r>
              <a:rPr lang="en-US" dirty="0"/>
              <a:t>We can do the same in SQL using “group by born” to create the groups, and then putting count(Company) in the select clause to do the counting.</a:t>
            </a:r>
          </a:p>
          <a:p>
            <a:endParaRPr lang="en-US" dirty="0"/>
          </a:p>
          <a:p>
            <a:endParaRPr lang="en-US" dirty="0"/>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58</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89697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type of structured data that we will again see more of later when we deal with Web data, XML, objects, JSON data etc. is nested data, represented by dictionaries.  Dictionaries have (key, value) pairs, where the value can be simple (string, integer, </a:t>
            </a:r>
            <a:r>
              <a:rPr lang="en-US" dirty="0" err="1"/>
              <a:t>etc</a:t>
            </a:r>
            <a:r>
              <a:rPr lang="en-US" dirty="0"/>
              <a:t>), or a list of values, or a nested dictionary.  Many public datasets are released by the government in JSON format.  The example on the right is a dictionary from </a:t>
            </a:r>
            <a:r>
              <a:rPr lang="en-US" dirty="0" err="1"/>
              <a:t>opendataphilly.org</a:t>
            </a:r>
            <a:r>
              <a:rPr lang="en-US" dirty="0"/>
              <a:t>, the Philadelphia regional government public dataset, and it is about Geocoded information about traffic violations in some particular location in the city.    This data can be split up into subcomponents which again begin to look like tables.</a:t>
            </a:r>
          </a:p>
          <a:p>
            <a:endParaRPr lang="en-US" dirty="0"/>
          </a:p>
          <a:p>
            <a:r>
              <a:rPr lang="en-US" dirty="0"/>
              <a:t>For this lecture, we are going to focus on tables.  </a:t>
            </a:r>
          </a:p>
          <a:p>
            <a:endParaRPr lang="en-US" dirty="0"/>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5</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731344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360"/>
              </a:spcBef>
              <a:spcAft>
                <a:spcPts val="0"/>
              </a:spcAft>
              <a:buClrTx/>
              <a:buSzPts val="1400"/>
              <a:buFontTx/>
              <a:buNone/>
              <a:tabLst/>
              <a:defRPr/>
            </a:pPr>
            <a:r>
              <a:rPr lang="en-US" dirty="0"/>
              <a:t>To get a better sense of how birthdates cluster, we will group them into decades and plot by decade using a bar chart. So first, for every </a:t>
            </a:r>
            <a:r>
              <a:rPr lang="en-US" dirty="0" err="1"/>
              <a:t>nonull</a:t>
            </a:r>
            <a:r>
              <a:rPr lang="en-US" dirty="0"/>
              <a:t> born date we will calculate the decade (e.g. if they were born in 1945 it would be the 1940’s) using “</a:t>
            </a:r>
            <a:r>
              <a:rPr lang="en-US" dirty="0" err="1"/>
              <a:t>applymap</a:t>
            </a:r>
            <a:r>
              <a:rPr lang="en-US" dirty="0"/>
              <a:t>”, and then add as an extra column called “</a:t>
            </a:r>
            <a:r>
              <a:rPr lang="en-US" dirty="0" err="1"/>
              <a:t>born_decade</a:t>
            </a:r>
            <a:r>
              <a:rPr lang="en-US" dirty="0"/>
              <a:t>” in </a:t>
            </a:r>
            <a:r>
              <a:rPr lang="en-US" dirty="0" err="1"/>
              <a:t>exec_df</a:t>
            </a:r>
            <a:r>
              <a:rPr lang="en-US" dirty="0"/>
              <a:t>.</a:t>
            </a:r>
          </a:p>
          <a:p>
            <a:endParaRPr lang="en-US" dirty="0"/>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59</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140813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bar chart shows the number of CEOs born in each decade.  It shows that most CEOs are born before </a:t>
            </a:r>
            <a:r>
              <a:rPr lang="en-US"/>
              <a:t>the 1980s; the </a:t>
            </a:r>
            <a:r>
              <a:rPr lang="en-US" dirty="0"/>
              <a:t>biggest decades are the 1950s and 1960s, meaning that the age of most CEOs is about 50 or 60.</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60</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062640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tuple can be in more than one bin.  Need to make sure that the “bins” are the right structures, i.e. decades instead of individual days.</a:t>
            </a:r>
          </a:p>
          <a:p>
            <a:r>
              <a:rPr lang="en-US" dirty="0"/>
              <a:t>Grouping and aggregating is sometimes also called reducing.</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61</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69487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a:p>
            <a:endParaRPr lang="en-US" b="1" dirty="0"/>
          </a:p>
          <a:p>
            <a:endParaRPr lang="en-US" b="1" dirty="0"/>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62</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00452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we are going to pull data in from wherever it lives, which is usually remote and not on our laptop, and turn it into tables.  For example, we may need to analyze text or linked HTML files, looking for patterns to extract the entities we are interested in (we will see this later).  We may pull in data from a remote database, or import .csv or .json files. Somehow we have to get raw data into multiple tables.</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6</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75095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there is a step in which we combine the tables into a unified table.  </a:t>
            </a:r>
          </a:p>
          <a:p>
            <a:r>
              <a:rPr lang="en-US" dirty="0"/>
              <a:t>There are lots of tricks involved in integrating and cleaning the data, figuring out what fields you need, and whether data from different fields have to be combined to create the data you need for the downstream analysis.</a:t>
            </a:r>
          </a:p>
          <a:p>
            <a:endParaRPr lang="en-US" dirty="0"/>
          </a:p>
          <a:p>
            <a:endParaRPr lang="en-US" dirty="0"/>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7</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12094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8</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42719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are interested in knowing the typical age of CEOs of major companies.   How can we do this using </a:t>
            </a:r>
            <a:r>
              <a:rPr lang="en-US" dirty="0" err="1"/>
              <a:t>Jupyter</a:t>
            </a:r>
            <a:r>
              <a:rPr lang="en-US" dirty="0"/>
              <a:t> notebook on your laptop?  Suppose we have a file of companies and categories (this is on </a:t>
            </a:r>
            <a:r>
              <a:rPr lang="en-US" dirty="0" err="1"/>
              <a:t>Github</a:t>
            </a:r>
            <a:r>
              <a:rPr lang="en-US" dirty="0"/>
              <a:t>), and need to find some authoritative data about CEOs.  It turns out that there is a list of companies and their CEOs on Wikipedia, which we are going to assume authoritative and up to date.   But it doesn’t have information about ages, so we may need to extract that information from the HTML pages of people (CEOs), again from Wikipedia. </a:t>
            </a:r>
          </a:p>
          <a:p>
            <a:endParaRPr lang="en-US" dirty="0"/>
          </a:p>
          <a:p>
            <a:r>
              <a:rPr lang="en-US" dirty="0"/>
              <a:t>The first two sources are already well structured, the third is more complicated.  </a:t>
            </a:r>
          </a:p>
          <a:p>
            <a:endParaRPr lang="en-US" dirty="0"/>
          </a:p>
          <a:p>
            <a:r>
              <a:rPr lang="en-US" dirty="0"/>
              <a:t>We’ll start with just loading the data.</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9</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448310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3ca%20rel=%22license%22%20href=%22http:/creativecommons.org/licenses/by-sa/4.0/" TargetMode="External"/><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Shape 24"/>
        <p:cNvGrpSpPr/>
        <p:nvPr/>
      </p:nvGrpSpPr>
      <p:grpSpPr>
        <a:xfrm>
          <a:off x="0" y="0"/>
          <a:ext cx="0" cy="0"/>
          <a:chOff x="0" y="0"/>
          <a:chExt cx="0" cy="0"/>
        </a:xfrm>
      </p:grpSpPr>
      <p:sp>
        <p:nvSpPr>
          <p:cNvPr id="25" name="Shape 25"/>
          <p:cNvSpPr txBox="1">
            <a:spLocks noGrp="1"/>
          </p:cNvSpPr>
          <p:nvPr>
            <p:ph type="ctrTitle"/>
          </p:nvPr>
        </p:nvSpPr>
        <p:spPr>
          <a:xfrm>
            <a:off x="3253564" y="1150060"/>
            <a:ext cx="5373704" cy="2180166"/>
          </a:xfrm>
          <a:prstGeom prst="rect">
            <a:avLst/>
          </a:prstGeom>
          <a:noFill/>
          <a:ln>
            <a:noFill/>
          </a:ln>
        </p:spPr>
        <p:txBody>
          <a:bodyPr wrap="square" lIns="91425" tIns="91425" rIns="91425" bIns="91425" anchor="b" anchorCtr="0"/>
          <a:lstStyle>
            <a:lvl1pPr marL="0" marR="0" lvl="0" indent="0" algn="r" rtl="0">
              <a:spcBef>
                <a:spcPts val="0"/>
              </a:spcBef>
              <a:buClr>
                <a:schemeClr val="dk1"/>
              </a:buClr>
              <a:buSzPts val="3800"/>
              <a:buFont typeface="Franklin Gothic"/>
              <a:buNone/>
              <a:defRPr sz="38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dirty="0"/>
          </a:p>
        </p:txBody>
      </p:sp>
      <p:sp>
        <p:nvSpPr>
          <p:cNvPr id="26" name="Shape 26"/>
          <p:cNvSpPr txBox="1">
            <a:spLocks noGrp="1"/>
          </p:cNvSpPr>
          <p:nvPr>
            <p:ph type="subTitle" idx="1"/>
          </p:nvPr>
        </p:nvSpPr>
        <p:spPr>
          <a:xfrm>
            <a:off x="3386534" y="3330222"/>
            <a:ext cx="5240734" cy="1157112"/>
          </a:xfrm>
          <a:prstGeom prst="rect">
            <a:avLst/>
          </a:prstGeom>
          <a:noFill/>
          <a:ln>
            <a:noFill/>
          </a:ln>
        </p:spPr>
        <p:txBody>
          <a:bodyPr wrap="square" lIns="91425" tIns="91425" rIns="91425" bIns="91425" anchor="t" anchorCtr="0"/>
          <a:lstStyle>
            <a:lvl1pPr marL="0" marR="0" lvl="0" indent="0" algn="r" rtl="0">
              <a:spcBef>
                <a:spcPts val="400"/>
              </a:spcBef>
              <a:spcAft>
                <a:spcPts val="375"/>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1pPr>
            <a:lvl2pPr marL="285739" marR="0" lvl="1" indent="-6339" algn="ctr" rtl="0">
              <a:spcBef>
                <a:spcPts val="440"/>
              </a:spcBef>
              <a:spcAft>
                <a:spcPts val="375"/>
              </a:spcAft>
              <a:buClr>
                <a:srgbClr val="7E241A"/>
              </a:buClr>
              <a:buSzPts val="3190"/>
              <a:buFont typeface="Arial"/>
              <a:buNone/>
              <a:defRPr sz="2200" b="0" i="0" u="none" strike="noStrike" cap="none">
                <a:solidFill>
                  <a:srgbClr val="8891AD"/>
                </a:solidFill>
                <a:latin typeface="Constantia"/>
                <a:ea typeface="Constantia"/>
                <a:cs typeface="Constantia"/>
                <a:sym typeface="Constantia"/>
              </a:defRPr>
            </a:lvl2pPr>
            <a:lvl3pPr marL="571477" marR="0" lvl="2" indent="-12676" algn="ctr" rtl="0">
              <a:spcBef>
                <a:spcPts val="400"/>
              </a:spcBef>
              <a:spcAft>
                <a:spcPts val="375"/>
              </a:spcAft>
              <a:buClr>
                <a:srgbClr val="7E241A"/>
              </a:buClr>
              <a:buSzPts val="2900"/>
              <a:buFont typeface="Arial"/>
              <a:buNone/>
              <a:defRPr sz="2000" b="0" i="0" u="none" strike="noStrike" cap="none">
                <a:solidFill>
                  <a:srgbClr val="8891AD"/>
                </a:solidFill>
                <a:latin typeface="Constantia"/>
                <a:ea typeface="Constantia"/>
                <a:cs typeface="Constantia"/>
                <a:sym typeface="Constantia"/>
              </a:defRPr>
            </a:lvl3pPr>
            <a:lvl4pPr marL="857216" marR="0" lvl="3" indent="-6315" algn="ctr" rtl="0">
              <a:spcBef>
                <a:spcPts val="360"/>
              </a:spcBef>
              <a:spcAft>
                <a:spcPts val="375"/>
              </a:spcAft>
              <a:buClr>
                <a:srgbClr val="7E241A"/>
              </a:buClr>
              <a:buSzPts val="2610"/>
              <a:buFont typeface="Arial"/>
              <a:buNone/>
              <a:defRPr sz="1800" b="0" i="0" u="none" strike="noStrike" cap="none">
                <a:solidFill>
                  <a:srgbClr val="8891AD"/>
                </a:solidFill>
                <a:latin typeface="Constantia"/>
                <a:ea typeface="Constantia"/>
                <a:cs typeface="Constantia"/>
                <a:sym typeface="Constantia"/>
              </a:defRPr>
            </a:lvl4pPr>
            <a:lvl5pPr marL="1142954" marR="0" lvl="4" indent="-12653" algn="ctr" rtl="0">
              <a:spcBef>
                <a:spcPts val="320"/>
              </a:spcBef>
              <a:spcAft>
                <a:spcPts val="375"/>
              </a:spcAft>
              <a:buClr>
                <a:srgbClr val="7E241A"/>
              </a:buClr>
              <a:buSzPts val="2320"/>
              <a:buFont typeface="Arial"/>
              <a:buNone/>
              <a:defRPr sz="1600" b="0" i="0" u="none" strike="noStrike" cap="none">
                <a:solidFill>
                  <a:srgbClr val="8891AD"/>
                </a:solidFill>
                <a:latin typeface="Constantia"/>
                <a:ea typeface="Constantia"/>
                <a:cs typeface="Constantia"/>
                <a:sym typeface="Constantia"/>
              </a:defRPr>
            </a:lvl5pPr>
            <a:lvl6pPr marL="1428693" marR="0" lvl="5" indent="-6293" algn="ctr"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1714431" marR="0" lvl="6" indent="-12631" algn="ctr"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2000170" marR="0" lvl="7" indent="-6269" algn="ctr"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2285909" marR="0" lvl="8" indent="-12608" algn="ctr"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dirty="0"/>
          </a:p>
        </p:txBody>
      </p:sp>
      <p:sp>
        <p:nvSpPr>
          <p:cNvPr id="27" name="Shape 27"/>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u="none" strike="noStrike" cap="none">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29" name="Shape 29"/>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u="none" strike="noStrike" cap="none">
                <a:solidFill>
                  <a:schemeClr val="dk1"/>
                </a:solidFill>
                <a:latin typeface="Corbel"/>
                <a:ea typeface="Corbel"/>
                <a:cs typeface="Corbel"/>
                <a:sym typeface="Corbel"/>
              </a:rPr>
              <a:t>‹#›</a:t>
            </a:fld>
            <a:endParaRPr lang="en-US" sz="800" b="0" i="0" u="none" strike="noStrike" cap="none">
              <a:solidFill>
                <a:schemeClr val="dk1"/>
              </a:solidFill>
              <a:latin typeface="Corbel"/>
              <a:ea typeface="Corbel"/>
              <a:cs typeface="Corbel"/>
              <a:sym typeface="Corbel"/>
            </a:endParaRPr>
          </a:p>
        </p:txBody>
      </p:sp>
      <p:sp>
        <p:nvSpPr>
          <p:cNvPr id="31" name="Shape 31"/>
          <p:cNvSpPr/>
          <p:nvPr/>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2"/>
              </a:rPr>
              <a:t>Creative Commons Attribution-</a:t>
            </a:r>
            <a:r>
              <a:rPr lang="en-US" sz="800" dirty="0" err="1">
                <a:hlinkClick r:id="rId2"/>
              </a:rPr>
              <a:t>ShareAlike</a:t>
            </a:r>
            <a:r>
              <a:rPr lang="en-US" sz="800" dirty="0">
                <a:hlinkClick r:id="rId2"/>
              </a:rPr>
              <a:t> 4.0 International License</a:t>
            </a:r>
            <a:r>
              <a:rPr lang="en-US" sz="800" dirty="0"/>
              <a:t>.</a:t>
            </a:r>
          </a:p>
        </p:txBody>
      </p:sp>
      <p:pic>
        <p:nvPicPr>
          <p:cNvPr id="7" name="Picture 2" descr="Creative Commons License">
            <a:hlinkClick r:id="rId3" action="ppaction://hlinkfile"/>
            <a:extLst>
              <a:ext uri="{FF2B5EF4-FFF2-40B4-BE49-F238E27FC236}">
                <a16:creationId xmlns:a16="http://schemas.microsoft.com/office/drawing/2014/main" id="{3F3A28CD-7547-4733-8A5A-6848E93E39B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7631" y="5110959"/>
            <a:ext cx="838200" cy="2952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Quote Name Card">
    <p:spTree>
      <p:nvGrpSpPr>
        <p:cNvPr id="1" name="Shape 111"/>
        <p:cNvGrpSpPr/>
        <p:nvPr/>
      </p:nvGrpSpPr>
      <p:grpSpPr>
        <a:xfrm>
          <a:off x="0" y="0"/>
          <a:ext cx="0" cy="0"/>
          <a:chOff x="0" y="0"/>
          <a:chExt cx="0" cy="0"/>
        </a:xfrm>
      </p:grpSpPr>
      <p:sp>
        <p:nvSpPr>
          <p:cNvPr id="112" name="Shape 112"/>
          <p:cNvSpPr txBox="1"/>
          <p:nvPr/>
        </p:nvSpPr>
        <p:spPr>
          <a:xfrm>
            <a:off x="1198959" y="719186"/>
            <a:ext cx="457200" cy="487313"/>
          </a:xfrm>
          <a:prstGeom prst="rect">
            <a:avLst/>
          </a:prstGeom>
          <a:noFill/>
          <a:ln>
            <a:noFill/>
          </a:ln>
        </p:spPr>
        <p:txBody>
          <a:bodyPr wrap="square" lIns="57150" tIns="28575" rIns="57150" bIns="28575" anchor="ctr" anchorCtr="0">
            <a:noAutofit/>
          </a:bodyPr>
          <a:lstStyle/>
          <a:p>
            <a:pPr marL="0" marR="0" lvl="0" indent="-174625" algn="ctr" rtl="0">
              <a:spcBef>
                <a:spcPts val="0"/>
              </a:spcBef>
              <a:spcAft>
                <a:spcPts val="0"/>
              </a:spcAft>
              <a:buClr>
                <a:schemeClr val="hlink"/>
              </a:buClr>
              <a:buSzPts val="2750"/>
              <a:buFont typeface="Noto Sans Symbols"/>
              <a:buNone/>
            </a:pPr>
            <a:r>
              <a:rPr lang="en-US" sz="5000" b="0" cap="none">
                <a:solidFill>
                  <a:schemeClr val="dk1"/>
                </a:solidFill>
                <a:latin typeface="Tahoma"/>
                <a:ea typeface="Tahoma"/>
                <a:cs typeface="Tahoma"/>
                <a:sym typeface="Tahoma"/>
              </a:rPr>
              <a:t>“</a:t>
            </a:r>
          </a:p>
        </p:txBody>
      </p:sp>
      <p:sp>
        <p:nvSpPr>
          <p:cNvPr id="113" name="Shape 113"/>
          <p:cNvSpPr txBox="1"/>
          <p:nvPr/>
        </p:nvSpPr>
        <p:spPr>
          <a:xfrm>
            <a:off x="8170069" y="2349499"/>
            <a:ext cx="457200" cy="487313"/>
          </a:xfrm>
          <a:prstGeom prst="rect">
            <a:avLst/>
          </a:prstGeom>
          <a:noFill/>
          <a:ln>
            <a:noFill/>
          </a:ln>
        </p:spPr>
        <p:txBody>
          <a:bodyPr wrap="square" lIns="57150" tIns="28575" rIns="57150" bIns="28575" anchor="ctr" anchorCtr="0">
            <a:noAutofit/>
          </a:bodyPr>
          <a:lstStyle/>
          <a:p>
            <a:pPr marL="0" marR="0" lvl="0" indent="-174625" algn="r" rtl="0">
              <a:spcBef>
                <a:spcPts val="0"/>
              </a:spcBef>
              <a:spcAft>
                <a:spcPts val="0"/>
              </a:spcAft>
              <a:buClr>
                <a:schemeClr val="hlink"/>
              </a:buClr>
              <a:buSzPts val="2750"/>
              <a:buFont typeface="Noto Sans Symbols"/>
              <a:buNone/>
            </a:pPr>
            <a:r>
              <a:rPr lang="en-US" sz="5000" b="0" cap="none">
                <a:solidFill>
                  <a:schemeClr val="dk1"/>
                </a:solidFill>
                <a:latin typeface="Tahoma"/>
                <a:ea typeface="Tahoma"/>
                <a:cs typeface="Tahoma"/>
                <a:sym typeface="Tahoma"/>
              </a:rPr>
              <a:t>”</a:t>
            </a:r>
          </a:p>
        </p:txBody>
      </p:sp>
      <p:sp>
        <p:nvSpPr>
          <p:cNvPr id="114" name="Shape 114"/>
          <p:cNvSpPr txBox="1">
            <a:spLocks noGrp="1"/>
          </p:cNvSpPr>
          <p:nvPr>
            <p:ph type="title"/>
          </p:nvPr>
        </p:nvSpPr>
        <p:spPr>
          <a:xfrm>
            <a:off x="1656161" y="571501"/>
            <a:ext cx="6742509" cy="2285999"/>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3600"/>
              <a:buFont typeface="Franklin Gothic"/>
              <a:buNone/>
              <a:defRPr sz="36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115" name="Shape 115"/>
          <p:cNvSpPr txBox="1">
            <a:spLocks noGrp="1"/>
          </p:cNvSpPr>
          <p:nvPr>
            <p:ph type="body" idx="1"/>
          </p:nvPr>
        </p:nvSpPr>
        <p:spPr>
          <a:xfrm>
            <a:off x="1113237" y="3238500"/>
            <a:ext cx="7514033" cy="740833"/>
          </a:xfrm>
          <a:prstGeom prst="rect">
            <a:avLst/>
          </a:prstGeom>
          <a:noFill/>
          <a:ln>
            <a:noFill/>
          </a:ln>
        </p:spPr>
        <p:txBody>
          <a:bodyPr wrap="square" lIns="91425" tIns="91425" rIns="91425" bIns="91425" anchor="b" anchorCtr="0"/>
          <a:lstStyle>
            <a:lvl1pPr marL="178587" marR="0" lvl="0" indent="-178587" algn="r" rtl="0">
              <a:spcBef>
                <a:spcPts val="480"/>
              </a:spcBef>
              <a:spcAft>
                <a:spcPts val="375"/>
              </a:spcAft>
              <a:buClr>
                <a:srgbClr val="7E241A"/>
              </a:buClr>
              <a:buSzPts val="3480"/>
              <a:buFont typeface="Arial"/>
              <a:buNone/>
              <a:defRPr sz="2400" b="0" i="0" u="none" strike="noStrike" cap="none">
                <a:solidFill>
                  <a:schemeClr val="dk1"/>
                </a:solidFill>
                <a:latin typeface="Constantia"/>
                <a:ea typeface="Constantia"/>
                <a:cs typeface="Constantia"/>
                <a:sym typeface="Constantia"/>
              </a:defRPr>
            </a:lvl1pPr>
            <a:lvl2pPr marL="464326" marR="0" lvl="1" indent="17638" algn="l" rtl="0">
              <a:spcBef>
                <a:spcPts val="440"/>
              </a:spcBef>
              <a:spcAft>
                <a:spcPts val="375"/>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750064" marR="0" lvl="2" indent="-7114" algn="l" rtl="0">
              <a:spcBef>
                <a:spcPts val="400"/>
              </a:spcBef>
              <a:spcAft>
                <a:spcPts val="375"/>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964368" marR="0" lvl="3" indent="52267" algn="l" rtl="0">
              <a:spcBef>
                <a:spcPts val="360"/>
              </a:spcBef>
              <a:spcAft>
                <a:spcPts val="375"/>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1250107" marR="0" lvl="4" indent="27512" algn="l" rtl="0">
              <a:spcBef>
                <a:spcPts val="320"/>
              </a:spcBef>
              <a:spcAft>
                <a:spcPts val="375"/>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1571562" marR="0" lvl="5" indent="-68596"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1857301" marR="0" lvl="6" indent="-74935"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2143039" marR="0" lvl="7" indent="-68573"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2428778" marR="0" lvl="8" indent="-74912"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16" name="Shape 116"/>
          <p:cNvSpPr txBox="1">
            <a:spLocks noGrp="1"/>
          </p:cNvSpPr>
          <p:nvPr>
            <p:ph type="body" idx="2"/>
          </p:nvPr>
        </p:nvSpPr>
        <p:spPr>
          <a:xfrm>
            <a:off x="1113236" y="3979333"/>
            <a:ext cx="7514033" cy="846667"/>
          </a:xfrm>
          <a:prstGeom prst="rect">
            <a:avLst/>
          </a:prstGeom>
          <a:noFill/>
          <a:ln>
            <a:noFill/>
          </a:ln>
        </p:spPr>
        <p:txBody>
          <a:bodyPr wrap="square" lIns="91425" tIns="91425" rIns="91425" bIns="91425" anchor="t" anchorCtr="0"/>
          <a:lstStyle>
            <a:lvl1pPr marL="0" marR="0" lvl="0" indent="0" algn="r" rtl="0">
              <a:spcBef>
                <a:spcPts val="360"/>
              </a:spcBef>
              <a:spcAft>
                <a:spcPts val="375"/>
              </a:spcAft>
              <a:buClr>
                <a:srgbClr val="7E241A"/>
              </a:buClr>
              <a:buSzPts val="2610"/>
              <a:buFont typeface="Arial"/>
              <a:buNone/>
              <a:defRPr sz="1800" b="0" i="0" u="none" strike="noStrike" cap="none">
                <a:solidFill>
                  <a:schemeClr val="dk1"/>
                </a:solidFill>
                <a:latin typeface="Constantia"/>
                <a:ea typeface="Constantia"/>
                <a:cs typeface="Constantia"/>
                <a:sym typeface="Constantia"/>
              </a:defRPr>
            </a:lvl1pPr>
            <a:lvl2pPr marL="285739" marR="0" lvl="1" indent="-6339" algn="l" rtl="0">
              <a:spcBef>
                <a:spcPts val="225"/>
              </a:spcBef>
              <a:spcAft>
                <a:spcPts val="375"/>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571477" marR="0" lvl="2" indent="-12676" algn="l" rtl="0">
              <a:spcBef>
                <a:spcPts val="200"/>
              </a:spcBef>
              <a:spcAft>
                <a:spcPts val="375"/>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857216" marR="0" lvl="3" indent="-6315"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1142954" marR="0" lvl="4" indent="-12653"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1428693" marR="0" lvl="5" indent="-6293"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1714431" marR="0" lvl="6" indent="-12631"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2000170" marR="0" lvl="7" indent="-6269"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2285909" marR="0" lvl="8" indent="-12608"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117" name="Shape 117"/>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18" name="Shape 118"/>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19" name="Shape 119"/>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10" name="Shape 31">
            <a:extLst>
              <a:ext uri="{FF2B5EF4-FFF2-40B4-BE49-F238E27FC236}">
                <a16:creationId xmlns:a16="http://schemas.microsoft.com/office/drawing/2014/main" id="{F3279113-973A-2749-833B-4273F4AC11AB}"/>
              </a:ext>
            </a:extLst>
          </p:cNvPr>
          <p:cNvSpPr/>
          <p:nvPr userDrawn="1"/>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2"/>
              </a:rPr>
              <a:t>Creative Commons Attribution-</a:t>
            </a:r>
            <a:r>
              <a:rPr lang="en-US" sz="800" dirty="0" err="1">
                <a:hlinkClick r:id="rId2"/>
              </a:rPr>
              <a:t>ShareAlike</a:t>
            </a:r>
            <a:r>
              <a:rPr lang="en-US" sz="800" dirty="0">
                <a:hlinkClick r:id="rId2"/>
              </a:rPr>
              <a:t> 4.0 International License</a:t>
            </a:r>
            <a:r>
              <a:rPr lang="en-US" sz="800" dirty="0"/>
              <a:t>.</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rue or False">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1113235" y="571503"/>
            <a:ext cx="7514034" cy="2272771"/>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4400"/>
              <a:buFont typeface="Franklin Gothic"/>
              <a:buNone/>
              <a:defRPr sz="44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122" name="Shape 122"/>
          <p:cNvSpPr txBox="1">
            <a:spLocks noGrp="1"/>
          </p:cNvSpPr>
          <p:nvPr>
            <p:ph type="body" idx="1"/>
          </p:nvPr>
        </p:nvSpPr>
        <p:spPr>
          <a:xfrm>
            <a:off x="1113236" y="2921000"/>
            <a:ext cx="7514035" cy="698500"/>
          </a:xfrm>
          <a:prstGeom prst="rect">
            <a:avLst/>
          </a:prstGeom>
          <a:noFill/>
          <a:ln>
            <a:noFill/>
          </a:ln>
        </p:spPr>
        <p:txBody>
          <a:bodyPr wrap="square" lIns="91425" tIns="91425" rIns="91425" bIns="91425" anchor="b" anchorCtr="0"/>
          <a:lstStyle>
            <a:lvl1pPr marL="178587" marR="0" lvl="0" indent="-178587" algn="l" rtl="0">
              <a:spcBef>
                <a:spcPts val="480"/>
              </a:spcBef>
              <a:spcAft>
                <a:spcPts val="375"/>
              </a:spcAft>
              <a:buClr>
                <a:srgbClr val="7E241A"/>
              </a:buClr>
              <a:buSzPts val="3480"/>
              <a:buFont typeface="Arial"/>
              <a:buNone/>
              <a:defRPr sz="2400" b="0" i="0" u="none" strike="noStrike" cap="none">
                <a:solidFill>
                  <a:schemeClr val="dk1"/>
                </a:solidFill>
                <a:latin typeface="Constantia"/>
                <a:ea typeface="Constantia"/>
                <a:cs typeface="Constantia"/>
                <a:sym typeface="Constantia"/>
              </a:defRPr>
            </a:lvl1pPr>
            <a:lvl2pPr marL="464326" marR="0" lvl="1" indent="17638" algn="l" rtl="0">
              <a:spcBef>
                <a:spcPts val="440"/>
              </a:spcBef>
              <a:spcAft>
                <a:spcPts val="375"/>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750064" marR="0" lvl="2" indent="-7114" algn="l" rtl="0">
              <a:spcBef>
                <a:spcPts val="400"/>
              </a:spcBef>
              <a:spcAft>
                <a:spcPts val="375"/>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964368" marR="0" lvl="3" indent="52267" algn="l" rtl="0">
              <a:spcBef>
                <a:spcPts val="360"/>
              </a:spcBef>
              <a:spcAft>
                <a:spcPts val="375"/>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1250107" marR="0" lvl="4" indent="27512" algn="l" rtl="0">
              <a:spcBef>
                <a:spcPts val="320"/>
              </a:spcBef>
              <a:spcAft>
                <a:spcPts val="375"/>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1571562" marR="0" lvl="5" indent="-68596"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1857301" marR="0" lvl="6" indent="-74935"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2143039" marR="0" lvl="7" indent="-68573"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2428778" marR="0" lvl="8" indent="-74912"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23" name="Shape 123"/>
          <p:cNvSpPr txBox="1">
            <a:spLocks noGrp="1"/>
          </p:cNvSpPr>
          <p:nvPr>
            <p:ph type="body" idx="2"/>
          </p:nvPr>
        </p:nvSpPr>
        <p:spPr>
          <a:xfrm>
            <a:off x="1113236" y="3619500"/>
            <a:ext cx="7514035" cy="1206500"/>
          </a:xfrm>
          <a:prstGeom prst="rect">
            <a:avLst/>
          </a:prstGeom>
          <a:noFill/>
          <a:ln>
            <a:noFill/>
          </a:ln>
        </p:spPr>
        <p:txBody>
          <a:bodyPr wrap="square" lIns="91425" tIns="91425" rIns="91425" bIns="91425" anchor="t" anchorCtr="0"/>
          <a:lstStyle>
            <a:lvl1pPr marL="0" marR="0" lvl="0" indent="0" algn="l" rtl="0">
              <a:spcBef>
                <a:spcPts val="320"/>
              </a:spcBef>
              <a:spcAft>
                <a:spcPts val="375"/>
              </a:spcAft>
              <a:buClr>
                <a:srgbClr val="7E241A"/>
              </a:buClr>
              <a:buSzPts val="2320"/>
              <a:buFont typeface="Arial"/>
              <a:buNone/>
              <a:defRPr sz="1600" b="0" i="0" u="none" strike="noStrike" cap="none">
                <a:solidFill>
                  <a:schemeClr val="dk1"/>
                </a:solidFill>
                <a:latin typeface="Constantia"/>
                <a:ea typeface="Constantia"/>
                <a:cs typeface="Constantia"/>
                <a:sym typeface="Constantia"/>
              </a:defRPr>
            </a:lvl1pPr>
            <a:lvl2pPr marL="285739" marR="0" lvl="1" indent="-6339" algn="l" rtl="0">
              <a:spcBef>
                <a:spcPts val="225"/>
              </a:spcBef>
              <a:spcAft>
                <a:spcPts val="375"/>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571477" marR="0" lvl="2" indent="-12676" algn="l" rtl="0">
              <a:spcBef>
                <a:spcPts val="200"/>
              </a:spcBef>
              <a:spcAft>
                <a:spcPts val="375"/>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857216" marR="0" lvl="3" indent="-6315"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1142954" marR="0" lvl="4" indent="-12653"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1428693" marR="0" lvl="5" indent="-6293"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1714431" marR="0" lvl="6" indent="-12631"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2000170" marR="0" lvl="7" indent="-6269"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2285909" marR="0" lvl="8" indent="-12608"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124" name="Shape 124"/>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25" name="Shape 125"/>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dirty="0"/>
          </a:p>
        </p:txBody>
      </p:sp>
      <p:sp>
        <p:nvSpPr>
          <p:cNvPr id="126" name="Shape 126"/>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dirty="0">
              <a:solidFill>
                <a:schemeClr val="dk1"/>
              </a:solidFill>
              <a:latin typeface="Corbel"/>
              <a:ea typeface="Corbel"/>
              <a:cs typeface="Corbel"/>
              <a:sym typeface="Corbel"/>
            </a:endParaRPr>
          </a:p>
        </p:txBody>
      </p:sp>
      <p:sp>
        <p:nvSpPr>
          <p:cNvPr id="8" name="Shape 31">
            <a:extLst>
              <a:ext uri="{FF2B5EF4-FFF2-40B4-BE49-F238E27FC236}">
                <a16:creationId xmlns:a16="http://schemas.microsoft.com/office/drawing/2014/main" id="{A5E2AFFB-8B9F-AD49-A4F0-71EF184CFA5F}"/>
              </a:ext>
            </a:extLst>
          </p:cNvPr>
          <p:cNvSpPr/>
          <p:nvPr userDrawn="1"/>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2"/>
              </a:rPr>
              <a:t>Creative Commons Attribution-</a:t>
            </a:r>
            <a:r>
              <a:rPr lang="en-US" sz="800" dirty="0" err="1">
                <a:hlinkClick r:id="rId2"/>
              </a:rPr>
              <a:t>ShareAlike</a:t>
            </a:r>
            <a:r>
              <a:rPr lang="en-US" sz="800" dirty="0">
                <a:hlinkClick r:id="rId2"/>
              </a:rPr>
              <a:t> 4.0 International License</a:t>
            </a:r>
            <a:r>
              <a:rPr lang="en-US" sz="800" dirty="0"/>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1113234" y="131341"/>
            <a:ext cx="7514035" cy="593488"/>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129" name="Shape 129"/>
          <p:cNvSpPr txBox="1">
            <a:spLocks noGrp="1"/>
          </p:cNvSpPr>
          <p:nvPr>
            <p:ph type="body" idx="1"/>
          </p:nvPr>
        </p:nvSpPr>
        <p:spPr>
          <a:xfrm rot="5400000">
            <a:off x="2716060" y="-699577"/>
            <a:ext cx="4308382" cy="7514035"/>
          </a:xfrm>
          <a:prstGeom prst="rect">
            <a:avLst/>
          </a:prstGeom>
          <a:noFill/>
          <a:ln>
            <a:noFill/>
          </a:ln>
        </p:spPr>
        <p:txBody>
          <a:bodyPr wrap="square" lIns="91425" tIns="91425" rIns="91425" bIns="91425" anchor="t" anchorCtr="0"/>
          <a:lstStyle>
            <a:lvl1pPr marL="178587" marR="0" lvl="0" indent="42392" algn="l" rtl="0">
              <a:spcBef>
                <a:spcPts val="480"/>
              </a:spcBef>
              <a:spcAft>
                <a:spcPts val="375"/>
              </a:spcAft>
              <a:buClr>
                <a:srgbClr val="7E241A"/>
              </a:buClr>
              <a:buSzPts val="3480"/>
              <a:buFont typeface="Arial"/>
              <a:buChar char="•"/>
              <a:defRPr sz="2400" b="0" i="0" u="none" strike="noStrike" cap="none">
                <a:solidFill>
                  <a:schemeClr val="dk1"/>
                </a:solidFill>
                <a:latin typeface="Constantia"/>
                <a:ea typeface="Constantia"/>
                <a:cs typeface="Constantia"/>
                <a:sym typeface="Constantia"/>
              </a:defRPr>
            </a:lvl1pPr>
            <a:lvl2pPr marL="464326" marR="0" lvl="1" indent="17638" algn="l" rtl="0">
              <a:spcBef>
                <a:spcPts val="440"/>
              </a:spcBef>
              <a:spcAft>
                <a:spcPts val="375"/>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750064" marR="0" lvl="2" indent="-7114" algn="l" rtl="0">
              <a:spcBef>
                <a:spcPts val="400"/>
              </a:spcBef>
              <a:spcAft>
                <a:spcPts val="375"/>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964368" marR="0" lvl="3" indent="52267" algn="l" rtl="0">
              <a:spcBef>
                <a:spcPts val="360"/>
              </a:spcBef>
              <a:spcAft>
                <a:spcPts val="375"/>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1250107" marR="0" lvl="4" indent="27512" algn="l" rtl="0">
              <a:spcBef>
                <a:spcPts val="320"/>
              </a:spcBef>
              <a:spcAft>
                <a:spcPts val="375"/>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1571562" marR="0" lvl="5" indent="-68596"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1857301" marR="0" lvl="6" indent="-74935"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2143039" marR="0" lvl="7" indent="-68573"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2428778" marR="0" lvl="8" indent="-74912"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30" name="Shape 130"/>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31" name="Shape 131"/>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32" name="Shape 132"/>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7" name="Shape 31">
            <a:extLst>
              <a:ext uri="{FF2B5EF4-FFF2-40B4-BE49-F238E27FC236}">
                <a16:creationId xmlns:a16="http://schemas.microsoft.com/office/drawing/2014/main" id="{72BEBE6C-C054-5E49-BC11-01B77B93FE19}"/>
              </a:ext>
            </a:extLst>
          </p:cNvPr>
          <p:cNvSpPr/>
          <p:nvPr userDrawn="1"/>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2"/>
              </a:rPr>
              <a:t>Creative Commons Attribution-</a:t>
            </a:r>
            <a:r>
              <a:rPr lang="en-US" sz="800" dirty="0" err="1">
                <a:hlinkClick r:id="rId2"/>
              </a:rPr>
              <a:t>ShareAlike</a:t>
            </a:r>
            <a:r>
              <a:rPr lang="en-US" sz="800" dirty="0">
                <a:hlinkClick r:id="rId2"/>
              </a:rPr>
              <a:t> 4.0 International License</a:t>
            </a:r>
            <a:r>
              <a:rPr lang="en-US" sz="800"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rot="5400000">
            <a:off x="5836133" y="2034861"/>
            <a:ext cx="4254500" cy="1327777"/>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135" name="Shape 135"/>
          <p:cNvSpPr txBox="1">
            <a:spLocks noGrp="1"/>
          </p:cNvSpPr>
          <p:nvPr>
            <p:ph type="body" idx="1"/>
          </p:nvPr>
        </p:nvSpPr>
        <p:spPr>
          <a:xfrm rot="5400000">
            <a:off x="1993389" y="-308654"/>
            <a:ext cx="4254500" cy="6014807"/>
          </a:xfrm>
          <a:prstGeom prst="rect">
            <a:avLst/>
          </a:prstGeom>
          <a:noFill/>
          <a:ln>
            <a:noFill/>
          </a:ln>
        </p:spPr>
        <p:txBody>
          <a:bodyPr wrap="square" lIns="91425" tIns="91425" rIns="91425" bIns="91425" anchor="t" anchorCtr="0"/>
          <a:lstStyle>
            <a:lvl1pPr marL="178587" marR="0" lvl="0" indent="42392" algn="l" rtl="0">
              <a:spcBef>
                <a:spcPts val="480"/>
              </a:spcBef>
              <a:spcAft>
                <a:spcPts val="375"/>
              </a:spcAft>
              <a:buClr>
                <a:srgbClr val="7E241A"/>
              </a:buClr>
              <a:buSzPts val="3480"/>
              <a:buFont typeface="Arial"/>
              <a:buChar char="•"/>
              <a:defRPr sz="2400" b="0" i="0" u="none" strike="noStrike" cap="none">
                <a:solidFill>
                  <a:schemeClr val="dk1"/>
                </a:solidFill>
                <a:latin typeface="Constantia"/>
                <a:ea typeface="Constantia"/>
                <a:cs typeface="Constantia"/>
                <a:sym typeface="Constantia"/>
              </a:defRPr>
            </a:lvl1pPr>
            <a:lvl2pPr marL="464326" marR="0" lvl="1" indent="17638" algn="l" rtl="0">
              <a:spcBef>
                <a:spcPts val="440"/>
              </a:spcBef>
              <a:spcAft>
                <a:spcPts val="375"/>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750064" marR="0" lvl="2" indent="-7114" algn="l" rtl="0">
              <a:spcBef>
                <a:spcPts val="400"/>
              </a:spcBef>
              <a:spcAft>
                <a:spcPts val="375"/>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964368" marR="0" lvl="3" indent="52267" algn="l" rtl="0">
              <a:spcBef>
                <a:spcPts val="360"/>
              </a:spcBef>
              <a:spcAft>
                <a:spcPts val="375"/>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1250107" marR="0" lvl="4" indent="27512" algn="l" rtl="0">
              <a:spcBef>
                <a:spcPts val="320"/>
              </a:spcBef>
              <a:spcAft>
                <a:spcPts val="375"/>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1571562" marR="0" lvl="5" indent="-68596"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1857301" marR="0" lvl="6" indent="-74935"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2143039" marR="0" lvl="7" indent="-68573"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2428778" marR="0" lvl="8" indent="-74912"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36" name="Shape 136"/>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37" name="Shape 137"/>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38" name="Shape 138"/>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dirty="0">
              <a:solidFill>
                <a:schemeClr val="dk1"/>
              </a:solidFill>
              <a:latin typeface="Corbel"/>
              <a:ea typeface="Corbel"/>
              <a:cs typeface="Corbel"/>
              <a:sym typeface="Corbel"/>
            </a:endParaRPr>
          </a:p>
        </p:txBody>
      </p:sp>
      <p:sp>
        <p:nvSpPr>
          <p:cNvPr id="7" name="Shape 31">
            <a:extLst>
              <a:ext uri="{FF2B5EF4-FFF2-40B4-BE49-F238E27FC236}">
                <a16:creationId xmlns:a16="http://schemas.microsoft.com/office/drawing/2014/main" id="{4DB83865-B531-624F-BBCA-2ADAFEAA15FA}"/>
              </a:ext>
            </a:extLst>
          </p:cNvPr>
          <p:cNvSpPr/>
          <p:nvPr userDrawn="1"/>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2"/>
              </a:rPr>
              <a:t>Creative Commons Attribution-</a:t>
            </a:r>
            <a:r>
              <a:rPr lang="en-US" sz="800" dirty="0" err="1">
                <a:hlinkClick r:id="rId2"/>
              </a:rPr>
              <a:t>ShareAlike</a:t>
            </a:r>
            <a:r>
              <a:rPr lang="en-US" sz="800" dirty="0">
                <a:hlinkClick r:id="rId2"/>
              </a:rPr>
              <a:t> 4.0 International License</a:t>
            </a:r>
            <a:r>
              <a:rPr lang="en-US" sz="800" dirty="0"/>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263" y="159738"/>
            <a:ext cx="8157007" cy="1089755"/>
          </a:xfrm>
        </p:spPr>
        <p:txBody>
          <a:bodyPr/>
          <a:lstStyle/>
          <a:p>
            <a:r>
              <a:rPr lang="en-US" dirty="0"/>
              <a:t>Click to edit Master title style</a:t>
            </a:r>
          </a:p>
        </p:txBody>
      </p:sp>
      <p:sp>
        <p:nvSpPr>
          <p:cNvPr id="3" name="Content Placeholder 2"/>
          <p:cNvSpPr>
            <a:spLocks noGrp="1"/>
          </p:cNvSpPr>
          <p:nvPr>
            <p:ph idx="1"/>
          </p:nvPr>
        </p:nvSpPr>
        <p:spPr>
          <a:xfrm>
            <a:off x="470263" y="1457742"/>
            <a:ext cx="8157007" cy="3762671"/>
          </a:xfrm>
        </p:spPr>
        <p:txBody>
          <a:bodyPr>
            <a:normAutofit/>
          </a:bodyPr>
          <a:lstStyle>
            <a:lvl1pPr marL="401638" indent="-182563">
              <a:buSzPct val="150000"/>
              <a:defRPr sz="2000">
                <a:latin typeface="Helvetica"/>
                <a:cs typeface="Helvetica"/>
              </a:defRPr>
            </a:lvl1pPr>
            <a:lvl2pPr marL="630238" indent="-149225">
              <a:buSzPct val="150000"/>
              <a:defRPr sz="1800">
                <a:latin typeface="Helvetica"/>
                <a:cs typeface="Helvetica"/>
              </a:defRPr>
            </a:lvl2pPr>
            <a:lvl3pPr marL="914400" indent="-171450">
              <a:buSzPct val="150000"/>
              <a:defRPr sz="1600">
                <a:latin typeface="Helvetica"/>
                <a:cs typeface="Helvetica"/>
              </a:defRPr>
            </a:lvl3pPr>
            <a:lvl4pPr marL="1143000" indent="-128588">
              <a:buSzPct val="150000"/>
              <a:defRPr sz="1400">
                <a:latin typeface="Helvetica"/>
                <a:cs typeface="Helvetica"/>
              </a:defRPr>
            </a:lvl4pPr>
            <a:lvl5pPr marL="1371600" indent="-95250">
              <a:buSzPct val="150000"/>
              <a:defRPr sz="1200">
                <a:latin typeface="Helvetica"/>
                <a:cs typeface="Helvetic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7299325" y="5295900"/>
            <a:ext cx="857250" cy="303213"/>
          </a:xfrm>
        </p:spPr>
        <p:txBody>
          <a:bodyPr/>
          <a:lstStyle>
            <a:lvl1pPr>
              <a:defRPr dirty="0"/>
            </a:lvl1pPr>
          </a:lstStyle>
          <a:p>
            <a:pPr>
              <a:defRPr/>
            </a:pPr>
            <a:fld id="{E551CE7D-B5D7-5745-8C89-C9AB849DC130}" type="datetime1">
              <a:rPr lang="en-US" smtClean="0"/>
              <a:t>2/17/2020</a:t>
            </a:fld>
            <a:endParaRPr lang="en-US"/>
          </a:p>
        </p:txBody>
      </p:sp>
      <p:sp>
        <p:nvSpPr>
          <p:cNvPr id="6" name="Slide Number Placeholder 5"/>
          <p:cNvSpPr>
            <a:spLocks noGrp="1"/>
          </p:cNvSpPr>
          <p:nvPr>
            <p:ph type="sldNum" sz="quarter" idx="12"/>
          </p:nvPr>
        </p:nvSpPr>
        <p:spPr>
          <a:xfrm>
            <a:off x="8213725" y="5281613"/>
            <a:ext cx="414338" cy="304800"/>
          </a:xfrm>
        </p:spPr>
        <p:txBody>
          <a:bodyPr/>
          <a:lstStyle>
            <a:lvl1pPr>
              <a:defRPr sz="800"/>
            </a:lvl1pPr>
          </a:lstStyle>
          <a:p>
            <a:pPr>
              <a:defRPr/>
            </a:pPr>
            <a:fld id="{00000000-1234-1234-1234-123412341234}" type="slidenum">
              <a:rPr lang="en-US" smtClean="0">
                <a:solidFill>
                  <a:schemeClr val="dk1"/>
                </a:solidFill>
                <a:latin typeface="Corbel"/>
                <a:ea typeface="Corbel"/>
                <a:cs typeface="Corbel"/>
                <a:sym typeface="Corbel"/>
              </a:rPr>
              <a:pPr>
                <a:defRPr/>
              </a:pPr>
              <a:t>‹#›</a:t>
            </a:fld>
            <a:endParaRPr lang="en-US" dirty="0">
              <a:solidFill>
                <a:schemeClr val="dk1"/>
              </a:solidFill>
              <a:latin typeface="Corbel"/>
              <a:ea typeface="Corbel"/>
              <a:cs typeface="Corbel"/>
              <a:sym typeface="Corbel"/>
            </a:endParaRPr>
          </a:p>
        </p:txBody>
      </p:sp>
      <p:sp>
        <p:nvSpPr>
          <p:cNvPr id="7" name="Shape 31">
            <a:extLst>
              <a:ext uri="{FF2B5EF4-FFF2-40B4-BE49-F238E27FC236}">
                <a16:creationId xmlns:a16="http://schemas.microsoft.com/office/drawing/2014/main" id="{35888A44-D31B-6F4B-9E57-6933EA05FCA0}"/>
              </a:ext>
            </a:extLst>
          </p:cNvPr>
          <p:cNvSpPr/>
          <p:nvPr userDrawn="1"/>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2"/>
              </a:rPr>
              <a:t>Creative Commons Attribution-</a:t>
            </a:r>
            <a:r>
              <a:rPr lang="en-US" sz="800" dirty="0" err="1">
                <a:hlinkClick r:id="rId2"/>
              </a:rPr>
              <a:t>ShareAlike</a:t>
            </a:r>
            <a:r>
              <a:rPr lang="en-US" sz="800" dirty="0">
                <a:hlinkClick r:id="rId2"/>
              </a:rPr>
              <a:t> 4.0 International License</a:t>
            </a:r>
            <a:r>
              <a:rPr lang="en-US" sz="800" dirty="0"/>
              <a:t>.</a:t>
            </a:r>
          </a:p>
        </p:txBody>
      </p:sp>
    </p:spTree>
    <p:extLst>
      <p:ext uri="{BB962C8B-B14F-4D97-AF65-F5344CB8AC3E}">
        <p14:creationId xmlns:p14="http://schemas.microsoft.com/office/powerpoint/2010/main" val="6031840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9211" y="2222499"/>
            <a:ext cx="6698060" cy="1758652"/>
          </a:xfrm>
        </p:spPr>
        <p:txBody>
          <a:bodyPr anchor="b"/>
          <a:lstStyle>
            <a:lvl1pPr algn="r">
              <a:defRPr sz="2500" b="0" cap="none"/>
            </a:lvl1pPr>
          </a:lstStyle>
          <a:p>
            <a:r>
              <a:rPr lang="en-US"/>
              <a:t>Click to edit Master title style</a:t>
            </a:r>
            <a:endParaRPr lang="en-US" dirty="0"/>
          </a:p>
        </p:txBody>
      </p:sp>
      <p:sp>
        <p:nvSpPr>
          <p:cNvPr id="3" name="Text Placeholder 2"/>
          <p:cNvSpPr>
            <a:spLocks noGrp="1"/>
          </p:cNvSpPr>
          <p:nvPr>
            <p:ph type="body" idx="1"/>
          </p:nvPr>
        </p:nvSpPr>
        <p:spPr>
          <a:xfrm>
            <a:off x="1929210" y="3981151"/>
            <a:ext cx="6698061" cy="717000"/>
          </a:xfrm>
        </p:spPr>
        <p:txBody>
          <a:bodyPr anchor="t">
            <a:normAutofit/>
          </a:bodyPr>
          <a:lstStyle>
            <a:lvl1pPr marL="0" indent="0" algn="r">
              <a:buNone/>
              <a:defRPr sz="1250">
                <a:solidFill>
                  <a:schemeClr val="tx1"/>
                </a:solidFill>
              </a:defRPr>
            </a:lvl1pPr>
            <a:lvl2pPr marL="285739" indent="0">
              <a:buNone/>
              <a:defRPr sz="1125">
                <a:solidFill>
                  <a:schemeClr val="tx1">
                    <a:tint val="75000"/>
                  </a:schemeClr>
                </a:solidFill>
              </a:defRPr>
            </a:lvl2pPr>
            <a:lvl3pPr marL="571477" indent="0">
              <a:buNone/>
              <a:defRPr sz="1000">
                <a:solidFill>
                  <a:schemeClr val="tx1">
                    <a:tint val="75000"/>
                  </a:schemeClr>
                </a:solidFill>
              </a:defRPr>
            </a:lvl3pPr>
            <a:lvl4pPr marL="857216" indent="0">
              <a:buNone/>
              <a:defRPr sz="875">
                <a:solidFill>
                  <a:schemeClr val="tx1">
                    <a:tint val="75000"/>
                  </a:schemeClr>
                </a:solidFill>
              </a:defRPr>
            </a:lvl4pPr>
            <a:lvl5pPr marL="1142954" indent="0">
              <a:buNone/>
              <a:defRPr sz="875">
                <a:solidFill>
                  <a:schemeClr val="tx1">
                    <a:tint val="75000"/>
                  </a:schemeClr>
                </a:solidFill>
              </a:defRPr>
            </a:lvl5pPr>
            <a:lvl6pPr marL="1428693" indent="0">
              <a:buNone/>
              <a:defRPr sz="875">
                <a:solidFill>
                  <a:schemeClr val="tx1">
                    <a:tint val="75000"/>
                  </a:schemeClr>
                </a:solidFill>
              </a:defRPr>
            </a:lvl6pPr>
            <a:lvl7pPr marL="1714431" indent="0">
              <a:buNone/>
              <a:defRPr sz="875">
                <a:solidFill>
                  <a:schemeClr val="tx1">
                    <a:tint val="75000"/>
                  </a:schemeClr>
                </a:solidFill>
              </a:defRPr>
            </a:lvl7pPr>
            <a:lvl8pPr marL="2000170" indent="0">
              <a:buNone/>
              <a:defRPr sz="875">
                <a:solidFill>
                  <a:schemeClr val="tx1">
                    <a:tint val="75000"/>
                  </a:schemeClr>
                </a:solidFill>
              </a:defRPr>
            </a:lvl8pPr>
            <a:lvl9pPr marL="2285909" indent="0">
              <a:buNone/>
              <a:defRPr sz="875">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vl1pPr>
          </a:lstStyle>
          <a:p>
            <a:pPr>
              <a:defRPr/>
            </a:pPr>
            <a:fld id="{8FBD591B-9D13-B949-9C7D-34F44F1D5FA5}" type="datetime1">
              <a:rPr lang="en-US" smtClean="0"/>
              <a:t>2/17/2020</a:t>
            </a:fld>
            <a:endParaRPr lang="en-US" dirty="0"/>
          </a:p>
        </p:txBody>
      </p:sp>
      <p:sp>
        <p:nvSpPr>
          <p:cNvPr id="6" name="Slide Number Placeholder 5"/>
          <p:cNvSpPr>
            <a:spLocks noGrp="1"/>
          </p:cNvSpPr>
          <p:nvPr>
            <p:ph type="sldNum" sz="quarter" idx="12"/>
          </p:nvPr>
        </p:nvSpPr>
        <p:spPr>
          <a:xfrm>
            <a:off x="8213894" y="5258597"/>
            <a:ext cx="413377" cy="304271"/>
          </a:xfrm>
        </p:spPr>
        <p:txBody>
          <a:bodyPr/>
          <a:lstStyle>
            <a:lvl1pPr>
              <a:defRPr/>
            </a:lvl1pPr>
          </a:lstStyle>
          <a:p>
            <a:pPr>
              <a:defRPr/>
            </a:pPr>
            <a:fld id="{B910DD2F-4B2A-1149-8114-29949C022244}" type="slidenum">
              <a:rPr lang="en-GB"/>
              <a:pPr>
                <a:defRPr/>
              </a:pPr>
              <a:t>‹#›</a:t>
            </a:fld>
            <a:endParaRPr lang="en-GB" dirty="0"/>
          </a:p>
        </p:txBody>
      </p:sp>
      <p:sp>
        <p:nvSpPr>
          <p:cNvPr id="7" name="Shape 31">
            <a:extLst>
              <a:ext uri="{FF2B5EF4-FFF2-40B4-BE49-F238E27FC236}">
                <a16:creationId xmlns:a16="http://schemas.microsoft.com/office/drawing/2014/main" id="{EC336A43-C9CA-1A4A-964E-DA4B604BAA18}"/>
              </a:ext>
            </a:extLst>
          </p:cNvPr>
          <p:cNvSpPr/>
          <p:nvPr userDrawn="1"/>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2"/>
              </a:rPr>
              <a:t>Creative Commons Attribution-</a:t>
            </a:r>
            <a:r>
              <a:rPr lang="en-US" sz="800" dirty="0" err="1">
                <a:hlinkClick r:id="rId2"/>
              </a:rPr>
              <a:t>ShareAlike</a:t>
            </a:r>
            <a:r>
              <a:rPr lang="en-US" sz="800" dirty="0">
                <a:hlinkClick r:id="rId2"/>
              </a:rPr>
              <a:t> 4.0 International License</a:t>
            </a:r>
            <a:r>
              <a:rPr lang="en-US" sz="800" dirty="0"/>
              <a:t>.</a:t>
            </a:r>
          </a:p>
        </p:txBody>
      </p:sp>
    </p:spTree>
    <p:extLst>
      <p:ext uri="{BB962C8B-B14F-4D97-AF65-F5344CB8AC3E}">
        <p14:creationId xmlns:p14="http://schemas.microsoft.com/office/powerpoint/2010/main" val="3366406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1113234" y="131341"/>
            <a:ext cx="7514035" cy="593488"/>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53" name="Shape 53"/>
          <p:cNvSpPr txBox="1">
            <a:spLocks noGrp="1"/>
          </p:cNvSpPr>
          <p:nvPr>
            <p:ph type="body" idx="1"/>
          </p:nvPr>
        </p:nvSpPr>
        <p:spPr>
          <a:xfrm>
            <a:off x="1329133" y="724829"/>
            <a:ext cx="3455391" cy="480218"/>
          </a:xfrm>
          <a:prstGeom prst="rect">
            <a:avLst/>
          </a:prstGeom>
          <a:noFill/>
          <a:ln>
            <a:noFill/>
          </a:ln>
        </p:spPr>
        <p:txBody>
          <a:bodyPr wrap="square" lIns="91425" tIns="91425" rIns="91425" bIns="91425" anchor="b" anchorCtr="0"/>
          <a:lstStyle>
            <a:lvl1pPr marL="0" marR="0" lvl="0" indent="0" algn="l" rtl="0">
              <a:spcBef>
                <a:spcPts val="400"/>
              </a:spcBef>
              <a:spcAft>
                <a:spcPts val="375"/>
              </a:spcAft>
              <a:buClr>
                <a:srgbClr val="7E241A"/>
              </a:buClr>
              <a:buSzPts val="2900"/>
              <a:buFont typeface="Arial"/>
              <a:buNone/>
              <a:defRPr sz="2000" b="0" i="0" u="none" strike="noStrike" cap="none">
                <a:solidFill>
                  <a:srgbClr val="7E241A"/>
                </a:solidFill>
                <a:latin typeface="Constantia"/>
                <a:ea typeface="Constantia"/>
                <a:cs typeface="Constantia"/>
                <a:sym typeface="Constantia"/>
              </a:defRPr>
            </a:lvl1pPr>
            <a:lvl2pPr marL="285739" marR="0" lvl="1" indent="-6339" algn="l" rtl="0">
              <a:spcBef>
                <a:spcPts val="250"/>
              </a:spcBef>
              <a:spcAft>
                <a:spcPts val="375"/>
              </a:spcAft>
              <a:buClr>
                <a:srgbClr val="7E241A"/>
              </a:buClr>
              <a:buSzPts val="1813"/>
              <a:buFont typeface="Arial"/>
              <a:buNone/>
              <a:defRPr sz="1250" b="1" i="0" u="none" strike="noStrike" cap="none">
                <a:solidFill>
                  <a:schemeClr val="dk1"/>
                </a:solidFill>
                <a:latin typeface="Constantia"/>
                <a:ea typeface="Constantia"/>
                <a:cs typeface="Constantia"/>
                <a:sym typeface="Constantia"/>
              </a:defRPr>
            </a:lvl2pPr>
            <a:lvl3pPr marL="571477" marR="0" lvl="2" indent="-12676" algn="l" rtl="0">
              <a:spcBef>
                <a:spcPts val="225"/>
              </a:spcBef>
              <a:spcAft>
                <a:spcPts val="375"/>
              </a:spcAft>
              <a:buClr>
                <a:srgbClr val="7E241A"/>
              </a:buClr>
              <a:buSzPts val="1631"/>
              <a:buFont typeface="Arial"/>
              <a:buNone/>
              <a:defRPr sz="1125" b="1" i="0" u="none" strike="noStrike" cap="none">
                <a:solidFill>
                  <a:schemeClr val="dk1"/>
                </a:solidFill>
                <a:latin typeface="Constantia"/>
                <a:ea typeface="Constantia"/>
                <a:cs typeface="Constantia"/>
                <a:sym typeface="Constantia"/>
              </a:defRPr>
            </a:lvl3pPr>
            <a:lvl4pPr marL="857216" marR="0" lvl="3" indent="-6315" algn="l" rtl="0">
              <a:spcBef>
                <a:spcPts val="200"/>
              </a:spcBef>
              <a:spcAft>
                <a:spcPts val="375"/>
              </a:spcAft>
              <a:buClr>
                <a:srgbClr val="7E241A"/>
              </a:buClr>
              <a:buSzPts val="1450"/>
              <a:buFont typeface="Arial"/>
              <a:buNone/>
              <a:defRPr sz="1000" b="1" i="0" u="none" strike="noStrike" cap="none">
                <a:solidFill>
                  <a:schemeClr val="dk1"/>
                </a:solidFill>
                <a:latin typeface="Constantia"/>
                <a:ea typeface="Constantia"/>
                <a:cs typeface="Constantia"/>
                <a:sym typeface="Constantia"/>
              </a:defRPr>
            </a:lvl4pPr>
            <a:lvl5pPr marL="1142954" marR="0" lvl="4" indent="-12653" algn="l" rtl="0">
              <a:spcBef>
                <a:spcPts val="200"/>
              </a:spcBef>
              <a:spcAft>
                <a:spcPts val="375"/>
              </a:spcAft>
              <a:buClr>
                <a:srgbClr val="7E241A"/>
              </a:buClr>
              <a:buSzPts val="1450"/>
              <a:buFont typeface="Arial"/>
              <a:buNone/>
              <a:defRPr sz="1000" b="1" i="0" u="none" strike="noStrike" cap="none">
                <a:solidFill>
                  <a:schemeClr val="dk1"/>
                </a:solidFill>
                <a:latin typeface="Constantia"/>
                <a:ea typeface="Constantia"/>
                <a:cs typeface="Constantia"/>
                <a:sym typeface="Constantia"/>
              </a:defRPr>
            </a:lvl5pPr>
            <a:lvl6pPr marL="1428693" marR="0" lvl="5" indent="-6293" algn="l" rtl="0">
              <a:spcBef>
                <a:spcPts val="200"/>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6pPr>
            <a:lvl7pPr marL="1714431" marR="0" lvl="6" indent="-12631" algn="l" rtl="0">
              <a:spcBef>
                <a:spcPts val="200"/>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7pPr>
            <a:lvl8pPr marL="2000170" marR="0" lvl="7" indent="-6269" algn="l" rtl="0">
              <a:spcBef>
                <a:spcPts val="200"/>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8pPr>
            <a:lvl9pPr marL="2285909" marR="0" lvl="8" indent="-12608" algn="l" rtl="0">
              <a:spcBef>
                <a:spcPts val="200"/>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9pPr>
          </a:lstStyle>
          <a:p>
            <a:endParaRPr/>
          </a:p>
        </p:txBody>
      </p:sp>
      <p:sp>
        <p:nvSpPr>
          <p:cNvPr id="54" name="Shape 54"/>
          <p:cNvSpPr txBox="1">
            <a:spLocks noGrp="1"/>
          </p:cNvSpPr>
          <p:nvPr>
            <p:ph type="body" idx="2"/>
          </p:nvPr>
        </p:nvSpPr>
        <p:spPr>
          <a:xfrm>
            <a:off x="1113231" y="1288832"/>
            <a:ext cx="3671292" cy="3773822"/>
          </a:xfrm>
          <a:prstGeom prst="rect">
            <a:avLst/>
          </a:prstGeom>
          <a:noFill/>
          <a:ln>
            <a:noFill/>
          </a:ln>
        </p:spPr>
        <p:txBody>
          <a:bodyPr wrap="square" lIns="91425" tIns="91425" rIns="91425" bIns="91425" anchor="ctr" anchorCtr="0"/>
          <a:lstStyle>
            <a:lvl1pPr marL="178587" marR="0" lvl="0" indent="5562" algn="l" rtl="0">
              <a:spcBef>
                <a:spcPts val="400"/>
              </a:spcBef>
              <a:spcAft>
                <a:spcPts val="375"/>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1pPr>
            <a:lvl2pPr marL="464326" marR="0" lvl="1" indent="-37606" algn="l" rtl="0">
              <a:spcBef>
                <a:spcPts val="320"/>
              </a:spcBef>
              <a:spcAft>
                <a:spcPts val="375"/>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2pPr>
            <a:lvl3pPr marL="750064" marR="0" lvl="2" indent="-80773" algn="l" rtl="0">
              <a:spcBef>
                <a:spcPts val="240"/>
              </a:spcBef>
              <a:spcAft>
                <a:spcPts val="375"/>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3pPr>
            <a:lvl4pPr marL="964368" marR="0" lvl="3" indent="-12185" algn="l" rtl="0">
              <a:spcBef>
                <a:spcPts val="220"/>
              </a:spcBef>
              <a:spcAft>
                <a:spcPts val="375"/>
              </a:spcAft>
              <a:buClr>
                <a:srgbClr val="7E241A"/>
              </a:buClr>
              <a:buSzPts val="1595"/>
              <a:buFont typeface="Arial"/>
              <a:buChar char="•"/>
              <a:defRPr sz="1100" b="0" i="0" u="none" strike="noStrike" cap="none">
                <a:solidFill>
                  <a:schemeClr val="dk1"/>
                </a:solidFill>
                <a:latin typeface="Constantia"/>
                <a:ea typeface="Constantia"/>
                <a:cs typeface="Constantia"/>
                <a:sym typeface="Constantia"/>
              </a:defRPr>
            </a:lvl4pPr>
            <a:lvl5pPr marL="1250107" marR="0" lvl="4" indent="-18524" algn="l" rtl="0">
              <a:spcBef>
                <a:spcPts val="220"/>
              </a:spcBef>
              <a:spcAft>
                <a:spcPts val="375"/>
              </a:spcAft>
              <a:buClr>
                <a:srgbClr val="7E241A"/>
              </a:buClr>
              <a:buSzPts val="1595"/>
              <a:buFont typeface="Arial"/>
              <a:buChar char="•"/>
              <a:defRPr sz="1100" b="0" i="0" u="none" strike="noStrike" cap="none">
                <a:solidFill>
                  <a:schemeClr val="dk1"/>
                </a:solidFill>
                <a:latin typeface="Constantia"/>
                <a:ea typeface="Constantia"/>
                <a:cs typeface="Constantia"/>
                <a:sym typeface="Constantia"/>
              </a:defRPr>
            </a:lvl5pPr>
            <a:lvl6pPr marL="1571562" marR="0" lvl="5" indent="-80105" algn="l" rtl="0">
              <a:spcBef>
                <a:spcPts val="150"/>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6pPr>
            <a:lvl7pPr marL="1857301" marR="0" lvl="6" indent="-86444" algn="l" rtl="0">
              <a:spcBef>
                <a:spcPts val="150"/>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7pPr>
            <a:lvl8pPr marL="2143039" marR="0" lvl="7" indent="-80082" algn="l" rtl="0">
              <a:spcBef>
                <a:spcPts val="150"/>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8pPr>
            <a:lvl9pPr marL="2428778" marR="0" lvl="8" indent="-86421" algn="l" rtl="0">
              <a:spcBef>
                <a:spcPts val="150"/>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9pPr>
          </a:lstStyle>
          <a:p>
            <a:endParaRPr/>
          </a:p>
        </p:txBody>
      </p:sp>
      <p:sp>
        <p:nvSpPr>
          <p:cNvPr id="55" name="Shape 55"/>
          <p:cNvSpPr txBox="1">
            <a:spLocks noGrp="1"/>
          </p:cNvSpPr>
          <p:nvPr>
            <p:ph type="body" idx="3"/>
          </p:nvPr>
        </p:nvSpPr>
        <p:spPr>
          <a:xfrm>
            <a:off x="5160366" y="731885"/>
            <a:ext cx="3466903" cy="480218"/>
          </a:xfrm>
          <a:prstGeom prst="rect">
            <a:avLst/>
          </a:prstGeom>
          <a:noFill/>
          <a:ln>
            <a:noFill/>
          </a:ln>
        </p:spPr>
        <p:txBody>
          <a:bodyPr wrap="square" lIns="91425" tIns="91425" rIns="91425" bIns="91425" anchor="b" anchorCtr="0"/>
          <a:lstStyle>
            <a:lvl1pPr marL="0" marR="0" lvl="0" indent="0" algn="l" rtl="0">
              <a:spcBef>
                <a:spcPts val="400"/>
              </a:spcBef>
              <a:spcAft>
                <a:spcPts val="375"/>
              </a:spcAft>
              <a:buClr>
                <a:srgbClr val="7E241A"/>
              </a:buClr>
              <a:buSzPts val="2900"/>
              <a:buFont typeface="Arial"/>
              <a:buNone/>
              <a:defRPr sz="2000" b="0" i="0" u="none" strike="noStrike" cap="none">
                <a:solidFill>
                  <a:srgbClr val="7E241A"/>
                </a:solidFill>
                <a:latin typeface="Constantia"/>
                <a:ea typeface="Constantia"/>
                <a:cs typeface="Constantia"/>
                <a:sym typeface="Constantia"/>
              </a:defRPr>
            </a:lvl1pPr>
            <a:lvl2pPr marL="285739" marR="0" lvl="1" indent="-6339" algn="l" rtl="0">
              <a:spcBef>
                <a:spcPts val="250"/>
              </a:spcBef>
              <a:spcAft>
                <a:spcPts val="375"/>
              </a:spcAft>
              <a:buClr>
                <a:srgbClr val="7E241A"/>
              </a:buClr>
              <a:buSzPts val="1813"/>
              <a:buFont typeface="Arial"/>
              <a:buNone/>
              <a:defRPr sz="1250" b="1" i="0" u="none" strike="noStrike" cap="none">
                <a:solidFill>
                  <a:schemeClr val="dk1"/>
                </a:solidFill>
                <a:latin typeface="Constantia"/>
                <a:ea typeface="Constantia"/>
                <a:cs typeface="Constantia"/>
                <a:sym typeface="Constantia"/>
              </a:defRPr>
            </a:lvl2pPr>
            <a:lvl3pPr marL="571477" marR="0" lvl="2" indent="-12676" algn="l" rtl="0">
              <a:spcBef>
                <a:spcPts val="225"/>
              </a:spcBef>
              <a:spcAft>
                <a:spcPts val="375"/>
              </a:spcAft>
              <a:buClr>
                <a:srgbClr val="7E241A"/>
              </a:buClr>
              <a:buSzPts val="1631"/>
              <a:buFont typeface="Arial"/>
              <a:buNone/>
              <a:defRPr sz="1125" b="1" i="0" u="none" strike="noStrike" cap="none">
                <a:solidFill>
                  <a:schemeClr val="dk1"/>
                </a:solidFill>
                <a:latin typeface="Constantia"/>
                <a:ea typeface="Constantia"/>
                <a:cs typeface="Constantia"/>
                <a:sym typeface="Constantia"/>
              </a:defRPr>
            </a:lvl3pPr>
            <a:lvl4pPr marL="857216" marR="0" lvl="3" indent="-6315" algn="l" rtl="0">
              <a:spcBef>
                <a:spcPts val="200"/>
              </a:spcBef>
              <a:spcAft>
                <a:spcPts val="375"/>
              </a:spcAft>
              <a:buClr>
                <a:srgbClr val="7E241A"/>
              </a:buClr>
              <a:buSzPts val="1450"/>
              <a:buFont typeface="Arial"/>
              <a:buNone/>
              <a:defRPr sz="1000" b="1" i="0" u="none" strike="noStrike" cap="none">
                <a:solidFill>
                  <a:schemeClr val="dk1"/>
                </a:solidFill>
                <a:latin typeface="Constantia"/>
                <a:ea typeface="Constantia"/>
                <a:cs typeface="Constantia"/>
                <a:sym typeface="Constantia"/>
              </a:defRPr>
            </a:lvl4pPr>
            <a:lvl5pPr marL="1142954" marR="0" lvl="4" indent="-12653" algn="l" rtl="0">
              <a:spcBef>
                <a:spcPts val="200"/>
              </a:spcBef>
              <a:spcAft>
                <a:spcPts val="375"/>
              </a:spcAft>
              <a:buClr>
                <a:srgbClr val="7E241A"/>
              </a:buClr>
              <a:buSzPts val="1450"/>
              <a:buFont typeface="Arial"/>
              <a:buNone/>
              <a:defRPr sz="1000" b="1" i="0" u="none" strike="noStrike" cap="none">
                <a:solidFill>
                  <a:schemeClr val="dk1"/>
                </a:solidFill>
                <a:latin typeface="Constantia"/>
                <a:ea typeface="Constantia"/>
                <a:cs typeface="Constantia"/>
                <a:sym typeface="Constantia"/>
              </a:defRPr>
            </a:lvl5pPr>
            <a:lvl6pPr marL="1428693" marR="0" lvl="5" indent="-6293" algn="l" rtl="0">
              <a:spcBef>
                <a:spcPts val="200"/>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6pPr>
            <a:lvl7pPr marL="1714431" marR="0" lvl="6" indent="-12631" algn="l" rtl="0">
              <a:spcBef>
                <a:spcPts val="200"/>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7pPr>
            <a:lvl8pPr marL="2000170" marR="0" lvl="7" indent="-6269" algn="l" rtl="0">
              <a:spcBef>
                <a:spcPts val="200"/>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8pPr>
            <a:lvl9pPr marL="2285909" marR="0" lvl="8" indent="-12608" algn="l" rtl="0">
              <a:spcBef>
                <a:spcPts val="200"/>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9pPr>
          </a:lstStyle>
          <a:p>
            <a:endParaRPr/>
          </a:p>
        </p:txBody>
      </p:sp>
      <p:sp>
        <p:nvSpPr>
          <p:cNvPr id="56" name="Shape 56"/>
          <p:cNvSpPr txBox="1">
            <a:spLocks noGrp="1"/>
          </p:cNvSpPr>
          <p:nvPr>
            <p:ph type="body" idx="4"/>
          </p:nvPr>
        </p:nvSpPr>
        <p:spPr>
          <a:xfrm>
            <a:off x="4955973" y="1288832"/>
            <a:ext cx="3671292" cy="3773822"/>
          </a:xfrm>
          <a:prstGeom prst="rect">
            <a:avLst/>
          </a:prstGeom>
          <a:noFill/>
          <a:ln>
            <a:noFill/>
          </a:ln>
        </p:spPr>
        <p:txBody>
          <a:bodyPr wrap="square" lIns="91425" tIns="91425" rIns="91425" bIns="91425" anchor="ctr" anchorCtr="0"/>
          <a:lstStyle>
            <a:lvl1pPr marL="178587" marR="0" lvl="0" indent="5562" algn="l" rtl="0">
              <a:spcBef>
                <a:spcPts val="400"/>
              </a:spcBef>
              <a:spcAft>
                <a:spcPts val="375"/>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1pPr>
            <a:lvl2pPr marL="464326" marR="0" lvl="1" indent="-37606" algn="l" rtl="0">
              <a:spcBef>
                <a:spcPts val="320"/>
              </a:spcBef>
              <a:spcAft>
                <a:spcPts val="375"/>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2pPr>
            <a:lvl3pPr marL="750064" marR="0" lvl="2" indent="-80773" algn="l" rtl="0">
              <a:spcBef>
                <a:spcPts val="240"/>
              </a:spcBef>
              <a:spcAft>
                <a:spcPts val="375"/>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3pPr>
            <a:lvl4pPr marL="964368" marR="0" lvl="3" indent="-12185" algn="l" rtl="0">
              <a:spcBef>
                <a:spcPts val="220"/>
              </a:spcBef>
              <a:spcAft>
                <a:spcPts val="375"/>
              </a:spcAft>
              <a:buClr>
                <a:srgbClr val="7E241A"/>
              </a:buClr>
              <a:buSzPts val="1595"/>
              <a:buFont typeface="Arial"/>
              <a:buChar char="•"/>
              <a:defRPr sz="1100" b="0" i="0" u="none" strike="noStrike" cap="none">
                <a:solidFill>
                  <a:schemeClr val="dk1"/>
                </a:solidFill>
                <a:latin typeface="Constantia"/>
                <a:ea typeface="Constantia"/>
                <a:cs typeface="Constantia"/>
                <a:sym typeface="Constantia"/>
              </a:defRPr>
            </a:lvl4pPr>
            <a:lvl5pPr marL="1250107" marR="0" lvl="4" indent="-18524" algn="l" rtl="0">
              <a:spcBef>
                <a:spcPts val="220"/>
              </a:spcBef>
              <a:spcAft>
                <a:spcPts val="375"/>
              </a:spcAft>
              <a:buClr>
                <a:srgbClr val="7E241A"/>
              </a:buClr>
              <a:buSzPts val="1595"/>
              <a:buFont typeface="Arial"/>
              <a:buChar char="•"/>
              <a:defRPr sz="1100" b="0" i="0" u="none" strike="noStrike" cap="none">
                <a:solidFill>
                  <a:schemeClr val="dk1"/>
                </a:solidFill>
                <a:latin typeface="Constantia"/>
                <a:ea typeface="Constantia"/>
                <a:cs typeface="Constantia"/>
                <a:sym typeface="Constantia"/>
              </a:defRPr>
            </a:lvl5pPr>
            <a:lvl6pPr marL="1571562" marR="0" lvl="5" indent="-80105" algn="l" rtl="0">
              <a:spcBef>
                <a:spcPts val="150"/>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6pPr>
            <a:lvl7pPr marL="1857301" marR="0" lvl="6" indent="-86444" algn="l" rtl="0">
              <a:spcBef>
                <a:spcPts val="150"/>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7pPr>
            <a:lvl8pPr marL="2143039" marR="0" lvl="7" indent="-80082" algn="l" rtl="0">
              <a:spcBef>
                <a:spcPts val="150"/>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8pPr>
            <a:lvl9pPr marL="2428778" marR="0" lvl="8" indent="-86421" algn="l" rtl="0">
              <a:spcBef>
                <a:spcPts val="150"/>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9pPr>
          </a:lstStyle>
          <a:p>
            <a:endParaRPr/>
          </a:p>
        </p:txBody>
      </p:sp>
      <p:sp>
        <p:nvSpPr>
          <p:cNvPr id="57" name="Shape 57"/>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58" name="Shape 58"/>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59" name="Shape 59"/>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10" name="Shape 31">
            <a:extLst>
              <a:ext uri="{FF2B5EF4-FFF2-40B4-BE49-F238E27FC236}">
                <a16:creationId xmlns:a16="http://schemas.microsoft.com/office/drawing/2014/main" id="{46D055E4-9C6C-DB4D-BA48-C07AD84C1F0A}"/>
              </a:ext>
            </a:extLst>
          </p:cNvPr>
          <p:cNvSpPr/>
          <p:nvPr userDrawn="1"/>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2"/>
              </a:rPr>
              <a:t>Creative Commons Attribution-</a:t>
            </a:r>
            <a:r>
              <a:rPr lang="en-US" sz="800" dirty="0" err="1">
                <a:hlinkClick r:id="rId2"/>
              </a:rPr>
              <a:t>ShareAlike</a:t>
            </a:r>
            <a:r>
              <a:rPr lang="en-US" sz="800" dirty="0">
                <a:hlinkClick r:id="rId2"/>
              </a:rPr>
              <a:t> 4.0 International License</a:t>
            </a:r>
            <a:r>
              <a:rPr lang="en-US" sz="800" dirty="0"/>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5"/>
        <p:cNvGrpSpPr/>
        <p:nvPr/>
      </p:nvGrpSpPr>
      <p:grpSpPr>
        <a:xfrm>
          <a:off x="0" y="0"/>
          <a:ext cx="0" cy="0"/>
          <a:chOff x="0" y="0"/>
          <a:chExt cx="0" cy="0"/>
        </a:xfrm>
      </p:grpSpPr>
      <p:sp>
        <p:nvSpPr>
          <p:cNvPr id="66" name="Shape 66"/>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67" name="Shape 67"/>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68" name="Shape 68"/>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5" name="Shape 31">
            <a:extLst>
              <a:ext uri="{FF2B5EF4-FFF2-40B4-BE49-F238E27FC236}">
                <a16:creationId xmlns:a16="http://schemas.microsoft.com/office/drawing/2014/main" id="{0D808E94-7512-F249-A343-A5A6754C8CAF}"/>
              </a:ext>
            </a:extLst>
          </p:cNvPr>
          <p:cNvSpPr/>
          <p:nvPr userDrawn="1"/>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2"/>
              </a:rPr>
              <a:t>Creative Commons Attribution-</a:t>
            </a:r>
            <a:r>
              <a:rPr lang="en-US" sz="800" dirty="0" err="1">
                <a:hlinkClick r:id="rId2"/>
              </a:rPr>
              <a:t>ShareAlike</a:t>
            </a:r>
            <a:r>
              <a:rPr lang="en-US" sz="800" dirty="0">
                <a:hlinkClick r:id="rId2"/>
              </a:rPr>
              <a:t> 4.0 International License</a:t>
            </a:r>
            <a:r>
              <a:rPr lang="en-US" sz="800" dirty="0"/>
              <a: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1113236" y="1333500"/>
            <a:ext cx="2661841" cy="1143000"/>
          </a:xfrm>
          <a:prstGeom prst="rect">
            <a:avLst/>
          </a:prstGeom>
          <a:noFill/>
          <a:ln>
            <a:noFill/>
          </a:ln>
        </p:spPr>
        <p:txBody>
          <a:bodyPr wrap="square" lIns="91425" tIns="91425" rIns="91425" bIns="91425" anchor="b" anchorCtr="0"/>
          <a:lstStyle>
            <a:lvl1pPr marL="0" marR="0" lvl="0" indent="0" algn="ctr" rtl="0">
              <a:spcBef>
                <a:spcPts val="0"/>
              </a:spcBef>
              <a:buClr>
                <a:schemeClr val="dk1"/>
              </a:buClr>
              <a:buSzPts val="2400"/>
              <a:buFont typeface="Franklin Gothic"/>
              <a:buNone/>
              <a:defRPr sz="24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71" name="Shape 71"/>
          <p:cNvSpPr txBox="1">
            <a:spLocks noGrp="1"/>
          </p:cNvSpPr>
          <p:nvPr>
            <p:ph type="body" idx="1"/>
          </p:nvPr>
        </p:nvSpPr>
        <p:spPr>
          <a:xfrm>
            <a:off x="3946527" y="571502"/>
            <a:ext cx="4680743" cy="4558059"/>
          </a:xfrm>
          <a:prstGeom prst="rect">
            <a:avLst/>
          </a:prstGeom>
          <a:noFill/>
          <a:ln>
            <a:noFill/>
          </a:ln>
        </p:spPr>
        <p:txBody>
          <a:bodyPr wrap="square" lIns="91425" tIns="91425" rIns="91425" bIns="91425" anchor="ctr" anchorCtr="0"/>
          <a:lstStyle>
            <a:lvl1pPr marL="178587" marR="0" lvl="0" indent="42392" algn="l" rtl="0">
              <a:spcBef>
                <a:spcPts val="480"/>
              </a:spcBef>
              <a:spcAft>
                <a:spcPts val="375"/>
              </a:spcAft>
              <a:buClr>
                <a:srgbClr val="7E241A"/>
              </a:buClr>
              <a:buSzPts val="3480"/>
              <a:buFont typeface="Arial"/>
              <a:buChar char="•"/>
              <a:defRPr sz="2400" b="0" i="0" u="none" strike="noStrike" cap="none">
                <a:solidFill>
                  <a:schemeClr val="dk1"/>
                </a:solidFill>
                <a:latin typeface="Constantia"/>
                <a:ea typeface="Constantia"/>
                <a:cs typeface="Constantia"/>
                <a:sym typeface="Constantia"/>
              </a:defRPr>
            </a:lvl1pPr>
            <a:lvl2pPr marL="464326" marR="0" lvl="1" indent="-776" algn="l" rtl="0">
              <a:spcBef>
                <a:spcPts val="400"/>
              </a:spcBef>
              <a:spcAft>
                <a:spcPts val="375"/>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2pPr>
            <a:lvl3pPr marL="750064" marR="0" lvl="2" indent="-43944" algn="l" rtl="0">
              <a:spcBef>
                <a:spcPts val="320"/>
              </a:spcBef>
              <a:spcAft>
                <a:spcPts val="375"/>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3pPr>
            <a:lvl4pPr marL="964368" marR="0" lvl="3" indent="-2978" algn="l" rtl="0">
              <a:spcBef>
                <a:spcPts val="240"/>
              </a:spcBef>
              <a:spcAft>
                <a:spcPts val="375"/>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4pPr>
            <a:lvl5pPr marL="1250107" marR="0" lvl="4" indent="-9317" algn="l" rtl="0">
              <a:spcBef>
                <a:spcPts val="240"/>
              </a:spcBef>
              <a:spcAft>
                <a:spcPts val="375"/>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5pPr>
            <a:lvl6pPr marL="1571562" marR="0" lvl="5" indent="-68596"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1857301" marR="0" lvl="6" indent="-74935"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2143039" marR="0" lvl="7" indent="-68573"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2428778" marR="0" lvl="8" indent="-74912"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dirty="0"/>
          </a:p>
        </p:txBody>
      </p:sp>
      <p:sp>
        <p:nvSpPr>
          <p:cNvPr id="72" name="Shape 72"/>
          <p:cNvSpPr txBox="1">
            <a:spLocks noGrp="1"/>
          </p:cNvSpPr>
          <p:nvPr>
            <p:ph type="body" idx="2"/>
          </p:nvPr>
        </p:nvSpPr>
        <p:spPr>
          <a:xfrm>
            <a:off x="1113236" y="2476500"/>
            <a:ext cx="2661841" cy="1524000"/>
          </a:xfrm>
          <a:prstGeom prst="rect">
            <a:avLst/>
          </a:prstGeom>
          <a:noFill/>
          <a:ln>
            <a:noFill/>
          </a:ln>
        </p:spPr>
        <p:txBody>
          <a:bodyPr wrap="square" lIns="91425" tIns="91425" rIns="91425" bIns="91425" anchor="ctr" anchorCtr="0"/>
          <a:lstStyle>
            <a:lvl1pPr marL="0" marR="0" lvl="0" indent="0" algn="ctr" rtl="0">
              <a:spcBef>
                <a:spcPts val="280"/>
              </a:spcBef>
              <a:spcAft>
                <a:spcPts val="375"/>
              </a:spcAft>
              <a:buClr>
                <a:srgbClr val="7E241A"/>
              </a:buClr>
              <a:buSzPts val="2030"/>
              <a:buFont typeface="Arial"/>
              <a:buNone/>
              <a:defRPr sz="1400" b="0" i="0" u="none" strike="noStrike" cap="none">
                <a:solidFill>
                  <a:schemeClr val="dk1"/>
                </a:solidFill>
                <a:latin typeface="Constantia"/>
                <a:ea typeface="Constantia"/>
                <a:cs typeface="Constantia"/>
                <a:sym typeface="Constantia"/>
              </a:defRPr>
            </a:lvl1pPr>
            <a:lvl2pPr marL="285739" marR="0" lvl="1" indent="-6339" algn="l" rtl="0">
              <a:spcBef>
                <a:spcPts val="150"/>
              </a:spcBef>
              <a:spcAft>
                <a:spcPts val="375"/>
              </a:spcAft>
              <a:buClr>
                <a:srgbClr val="7E241A"/>
              </a:buClr>
              <a:buSzPts val="1088"/>
              <a:buFont typeface="Arial"/>
              <a:buNone/>
              <a:defRPr sz="750" b="0" i="0" u="none" strike="noStrike" cap="none">
                <a:solidFill>
                  <a:schemeClr val="dk1"/>
                </a:solidFill>
                <a:latin typeface="Constantia"/>
                <a:ea typeface="Constantia"/>
                <a:cs typeface="Constantia"/>
                <a:sym typeface="Constantia"/>
              </a:defRPr>
            </a:lvl2pPr>
            <a:lvl3pPr marL="571477" marR="0" lvl="2" indent="-12676" algn="l" rtl="0">
              <a:spcBef>
                <a:spcPts val="125"/>
              </a:spcBef>
              <a:spcAft>
                <a:spcPts val="375"/>
              </a:spcAft>
              <a:buClr>
                <a:srgbClr val="7E241A"/>
              </a:buClr>
              <a:buSzPts val="906"/>
              <a:buFont typeface="Arial"/>
              <a:buNone/>
              <a:defRPr sz="625" b="0" i="0" u="none" strike="noStrike" cap="none">
                <a:solidFill>
                  <a:schemeClr val="dk1"/>
                </a:solidFill>
                <a:latin typeface="Constantia"/>
                <a:ea typeface="Constantia"/>
                <a:cs typeface="Constantia"/>
                <a:sym typeface="Constantia"/>
              </a:defRPr>
            </a:lvl3pPr>
            <a:lvl4pPr marL="857216" marR="0" lvl="3" indent="-6315" algn="l" rtl="0">
              <a:spcBef>
                <a:spcPts val="112"/>
              </a:spcBef>
              <a:spcAft>
                <a:spcPts val="375"/>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4pPr>
            <a:lvl5pPr marL="1142954" marR="0" lvl="4" indent="-12653" algn="l" rtl="0">
              <a:spcBef>
                <a:spcPts val="112"/>
              </a:spcBef>
              <a:spcAft>
                <a:spcPts val="375"/>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5pPr>
            <a:lvl6pPr marL="1428693" marR="0" lvl="5" indent="-6293"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6pPr>
            <a:lvl7pPr marL="1714431" marR="0" lvl="6" indent="-12631"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7pPr>
            <a:lvl8pPr marL="2000170" marR="0" lvl="7" indent="-6269"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8pPr>
            <a:lvl9pPr marL="2285909" marR="0" lvl="8" indent="-12608"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9pPr>
          </a:lstStyle>
          <a:p>
            <a:endParaRPr/>
          </a:p>
        </p:txBody>
      </p:sp>
      <p:sp>
        <p:nvSpPr>
          <p:cNvPr id="73" name="Shape 73"/>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74" name="Shape 74"/>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75" name="Shape 75"/>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8" name="Shape 31">
            <a:extLst>
              <a:ext uri="{FF2B5EF4-FFF2-40B4-BE49-F238E27FC236}">
                <a16:creationId xmlns:a16="http://schemas.microsoft.com/office/drawing/2014/main" id="{7F155B41-1DC9-AC48-8968-B0F26D8804FC}"/>
              </a:ext>
            </a:extLst>
          </p:cNvPr>
          <p:cNvSpPr/>
          <p:nvPr userDrawn="1"/>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2"/>
              </a:rPr>
              <a:t>Creative Commons Attribution-</a:t>
            </a:r>
            <a:r>
              <a:rPr lang="en-US" sz="800" dirty="0" err="1">
                <a:hlinkClick r:id="rId2"/>
              </a:rPr>
              <a:t>ShareAlike</a:t>
            </a:r>
            <a:r>
              <a:rPr lang="en-US" sz="800" dirty="0">
                <a:hlinkClick r:id="rId2"/>
              </a:rPr>
              <a:t> 4.0 International License</a:t>
            </a:r>
            <a:r>
              <a:rPr lang="en-US" sz="800" dirty="0"/>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1112045" y="1460499"/>
            <a:ext cx="4069619" cy="1143000"/>
          </a:xfrm>
          <a:prstGeom prst="rect">
            <a:avLst/>
          </a:prstGeom>
          <a:noFill/>
          <a:ln>
            <a:noFill/>
          </a:ln>
        </p:spPr>
        <p:txBody>
          <a:bodyPr wrap="square" lIns="91425" tIns="91425" rIns="91425" bIns="91425" anchor="b" anchorCtr="0"/>
          <a:lstStyle>
            <a:lvl1pPr marL="0" marR="0" lvl="0" indent="0" algn="ctr" rtl="0">
              <a:spcBef>
                <a:spcPts val="0"/>
              </a:spcBef>
              <a:buClr>
                <a:schemeClr val="dk1"/>
              </a:buClr>
              <a:buSzPts val="2800"/>
              <a:buFont typeface="Franklin Gothic"/>
              <a:buNone/>
              <a:defRPr sz="28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78" name="Shape 78"/>
          <p:cNvSpPr>
            <a:spLocks noGrp="1"/>
          </p:cNvSpPr>
          <p:nvPr>
            <p:ph type="pic" idx="2"/>
          </p:nvPr>
        </p:nvSpPr>
        <p:spPr>
          <a:xfrm>
            <a:off x="5696013" y="762000"/>
            <a:ext cx="2460731" cy="3810000"/>
          </a:xfrm>
          <a:prstGeom prst="roundRect">
            <a:avLst>
              <a:gd name="adj" fmla="val 4280"/>
            </a:avLst>
          </a:prstGeom>
          <a:noFill/>
          <a:ln w="38100" cap="flat" cmpd="sng">
            <a:solidFill>
              <a:schemeClr val="lt2"/>
            </a:solidFill>
            <a:prstDash val="solid"/>
            <a:round/>
            <a:headEnd type="none" w="med" len="med"/>
            <a:tailEnd type="none" w="med" len="med"/>
          </a:ln>
        </p:spPr>
        <p:txBody>
          <a:bodyPr wrap="square" lIns="91425" tIns="91425" rIns="91425" bIns="91425" anchor="t" anchorCtr="0"/>
          <a:lstStyle>
            <a:lvl1pPr marL="0" marR="0" lvl="0" indent="0" algn="ctr"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1pPr>
            <a:lvl2pPr marL="285739" marR="0" lvl="1" indent="-6339" algn="l"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2pPr>
            <a:lvl3pPr marL="571477" marR="0" lvl="2" indent="-12676" algn="l"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3pPr>
            <a:lvl4pPr marL="857216" marR="0" lvl="3" indent="-6315" algn="l"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4pPr>
            <a:lvl5pPr marL="1142954" marR="0" lvl="4" indent="-12653" algn="l"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5pPr>
            <a:lvl6pPr marL="1428693" marR="0" lvl="5" indent="-6293" algn="l" rtl="0">
              <a:spcBef>
                <a:spcPts val="200"/>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6pPr>
            <a:lvl7pPr marL="1714431" marR="0" lvl="6" indent="-12631" algn="l" rtl="0">
              <a:spcBef>
                <a:spcPts val="200"/>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7pPr>
            <a:lvl8pPr marL="2000170" marR="0" lvl="7" indent="-6269" algn="l" rtl="0">
              <a:spcBef>
                <a:spcPts val="200"/>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8pPr>
            <a:lvl9pPr marL="2285909" marR="0" lvl="8" indent="-12608" algn="l" rtl="0">
              <a:spcBef>
                <a:spcPts val="200"/>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9pPr>
          </a:lstStyle>
          <a:p>
            <a:endParaRPr/>
          </a:p>
        </p:txBody>
      </p:sp>
      <p:sp>
        <p:nvSpPr>
          <p:cNvPr id="79" name="Shape 79"/>
          <p:cNvSpPr txBox="1">
            <a:spLocks noGrp="1"/>
          </p:cNvSpPr>
          <p:nvPr>
            <p:ph type="body" idx="1"/>
          </p:nvPr>
        </p:nvSpPr>
        <p:spPr>
          <a:xfrm>
            <a:off x="1112045" y="2603499"/>
            <a:ext cx="4069619" cy="1524000"/>
          </a:xfrm>
          <a:prstGeom prst="rect">
            <a:avLst/>
          </a:prstGeom>
          <a:noFill/>
          <a:ln>
            <a:noFill/>
          </a:ln>
        </p:spPr>
        <p:txBody>
          <a:bodyPr wrap="square" lIns="91425" tIns="91425" rIns="91425" bIns="91425" anchor="ctr" anchorCtr="0"/>
          <a:lstStyle>
            <a:lvl1pPr marL="0" marR="0" lvl="0" indent="0" algn="ctr" rtl="0">
              <a:spcBef>
                <a:spcPts val="360"/>
              </a:spcBef>
              <a:spcAft>
                <a:spcPts val="375"/>
              </a:spcAft>
              <a:buClr>
                <a:srgbClr val="7E241A"/>
              </a:buClr>
              <a:buSzPts val="2610"/>
              <a:buFont typeface="Arial"/>
              <a:buNone/>
              <a:defRPr sz="1800" b="0" i="0" u="none" strike="noStrike" cap="none">
                <a:solidFill>
                  <a:schemeClr val="dk1"/>
                </a:solidFill>
                <a:latin typeface="Constantia"/>
                <a:ea typeface="Constantia"/>
                <a:cs typeface="Constantia"/>
                <a:sym typeface="Constantia"/>
              </a:defRPr>
            </a:lvl1pPr>
            <a:lvl2pPr marL="285739" marR="0" lvl="1" indent="-6339" algn="l" rtl="0">
              <a:spcBef>
                <a:spcPts val="150"/>
              </a:spcBef>
              <a:spcAft>
                <a:spcPts val="375"/>
              </a:spcAft>
              <a:buClr>
                <a:srgbClr val="7E241A"/>
              </a:buClr>
              <a:buSzPts val="1088"/>
              <a:buFont typeface="Arial"/>
              <a:buNone/>
              <a:defRPr sz="750" b="0" i="0" u="none" strike="noStrike" cap="none">
                <a:solidFill>
                  <a:schemeClr val="dk1"/>
                </a:solidFill>
                <a:latin typeface="Constantia"/>
                <a:ea typeface="Constantia"/>
                <a:cs typeface="Constantia"/>
                <a:sym typeface="Constantia"/>
              </a:defRPr>
            </a:lvl2pPr>
            <a:lvl3pPr marL="571477" marR="0" lvl="2" indent="-12676" algn="l" rtl="0">
              <a:spcBef>
                <a:spcPts val="125"/>
              </a:spcBef>
              <a:spcAft>
                <a:spcPts val="375"/>
              </a:spcAft>
              <a:buClr>
                <a:srgbClr val="7E241A"/>
              </a:buClr>
              <a:buSzPts val="906"/>
              <a:buFont typeface="Arial"/>
              <a:buNone/>
              <a:defRPr sz="625" b="0" i="0" u="none" strike="noStrike" cap="none">
                <a:solidFill>
                  <a:schemeClr val="dk1"/>
                </a:solidFill>
                <a:latin typeface="Constantia"/>
                <a:ea typeface="Constantia"/>
                <a:cs typeface="Constantia"/>
                <a:sym typeface="Constantia"/>
              </a:defRPr>
            </a:lvl3pPr>
            <a:lvl4pPr marL="857216" marR="0" lvl="3" indent="-6315" algn="l" rtl="0">
              <a:spcBef>
                <a:spcPts val="112"/>
              </a:spcBef>
              <a:spcAft>
                <a:spcPts val="375"/>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4pPr>
            <a:lvl5pPr marL="1142954" marR="0" lvl="4" indent="-12653" algn="l" rtl="0">
              <a:spcBef>
                <a:spcPts val="112"/>
              </a:spcBef>
              <a:spcAft>
                <a:spcPts val="375"/>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5pPr>
            <a:lvl6pPr marL="1428693" marR="0" lvl="5" indent="-6293"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6pPr>
            <a:lvl7pPr marL="1714431" marR="0" lvl="6" indent="-12631"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7pPr>
            <a:lvl8pPr marL="2000170" marR="0" lvl="7" indent="-6269"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8pPr>
            <a:lvl9pPr marL="2285909" marR="0" lvl="8" indent="-12608"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9pPr>
          </a:lstStyle>
          <a:p>
            <a:endParaRPr/>
          </a:p>
        </p:txBody>
      </p:sp>
      <p:sp>
        <p:nvSpPr>
          <p:cNvPr id="80" name="Shape 80"/>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81" name="Shape 81"/>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82" name="Shape 82"/>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8" name="Shape 31">
            <a:extLst>
              <a:ext uri="{FF2B5EF4-FFF2-40B4-BE49-F238E27FC236}">
                <a16:creationId xmlns:a16="http://schemas.microsoft.com/office/drawing/2014/main" id="{8D5060AD-0E9B-4D43-B32A-50755FFD768E}"/>
              </a:ext>
            </a:extLst>
          </p:cNvPr>
          <p:cNvSpPr/>
          <p:nvPr userDrawn="1"/>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2"/>
              </a:rPr>
              <a:t>Creative Commons Attribution-</a:t>
            </a:r>
            <a:r>
              <a:rPr lang="en-US" sz="800" dirty="0" err="1">
                <a:hlinkClick r:id="rId2"/>
              </a:rPr>
              <a:t>ShareAlike</a:t>
            </a:r>
            <a:r>
              <a:rPr lang="en-US" sz="800" dirty="0">
                <a:hlinkClick r:id="rId2"/>
              </a:rPr>
              <a:t> 4.0 International License</a:t>
            </a:r>
            <a:r>
              <a:rPr lang="en-US" sz="800" dirty="0"/>
              <a:t>.</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Panoramic Picture with Caption">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1113236" y="3944054"/>
            <a:ext cx="7514033" cy="472282"/>
          </a:xfrm>
          <a:prstGeom prst="rect">
            <a:avLst/>
          </a:prstGeom>
          <a:noFill/>
          <a:ln>
            <a:noFill/>
          </a:ln>
        </p:spPr>
        <p:txBody>
          <a:bodyPr wrap="square" lIns="91425" tIns="91425" rIns="91425" bIns="91425" anchor="b" anchorCtr="0"/>
          <a:lstStyle>
            <a:lvl1pPr marL="0" marR="0" lvl="0" indent="0" algn="ctr" rtl="0">
              <a:spcBef>
                <a:spcPts val="0"/>
              </a:spcBef>
              <a:buClr>
                <a:schemeClr val="dk1"/>
              </a:buClr>
              <a:buSzPts val="2800"/>
              <a:buFont typeface="Franklin Gothic"/>
              <a:buNone/>
              <a:defRPr sz="28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85" name="Shape 85"/>
          <p:cNvSpPr>
            <a:spLocks noGrp="1"/>
          </p:cNvSpPr>
          <p:nvPr>
            <p:ph type="pic" idx="2"/>
          </p:nvPr>
        </p:nvSpPr>
        <p:spPr>
          <a:xfrm>
            <a:off x="1789509" y="776760"/>
            <a:ext cx="6169458" cy="2637480"/>
          </a:xfrm>
          <a:prstGeom prst="roundRect">
            <a:avLst>
              <a:gd name="adj" fmla="val 4380"/>
            </a:avLst>
          </a:prstGeom>
          <a:noFill/>
          <a:ln w="38100" cap="flat" cmpd="sng">
            <a:solidFill>
              <a:schemeClr val="lt2"/>
            </a:solidFill>
            <a:prstDash val="solid"/>
            <a:round/>
            <a:headEnd type="none" w="med" len="med"/>
            <a:tailEnd type="none" w="med" len="med"/>
          </a:ln>
        </p:spPr>
        <p:txBody>
          <a:bodyPr wrap="square" lIns="91425" tIns="91425" rIns="91425" bIns="91425" anchor="t" anchorCtr="0"/>
          <a:lstStyle>
            <a:lvl1pPr marL="0" marR="0" lvl="0" indent="0" algn="ctr"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1pPr>
            <a:lvl2pPr marL="285739" marR="0" lvl="1" indent="-6339" algn="l"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2pPr>
            <a:lvl3pPr marL="571477" marR="0" lvl="2" indent="-12676" algn="l"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3pPr>
            <a:lvl4pPr marL="857216" marR="0" lvl="3" indent="-6315" algn="l"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4pPr>
            <a:lvl5pPr marL="1142954" marR="0" lvl="4" indent="-12653" algn="l"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5pPr>
            <a:lvl6pPr marL="1428693" marR="0" lvl="5" indent="-6293" algn="l" rtl="0">
              <a:spcBef>
                <a:spcPts val="200"/>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6pPr>
            <a:lvl7pPr marL="1714431" marR="0" lvl="6" indent="-12631" algn="l" rtl="0">
              <a:spcBef>
                <a:spcPts val="200"/>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7pPr>
            <a:lvl8pPr marL="2000170" marR="0" lvl="7" indent="-6269" algn="l" rtl="0">
              <a:spcBef>
                <a:spcPts val="200"/>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8pPr>
            <a:lvl9pPr marL="2285909" marR="0" lvl="8" indent="-12608" algn="l" rtl="0">
              <a:spcBef>
                <a:spcPts val="200"/>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9pPr>
          </a:lstStyle>
          <a:p>
            <a:endParaRPr/>
          </a:p>
        </p:txBody>
      </p:sp>
      <p:sp>
        <p:nvSpPr>
          <p:cNvPr id="86" name="Shape 86"/>
          <p:cNvSpPr txBox="1">
            <a:spLocks noGrp="1"/>
          </p:cNvSpPr>
          <p:nvPr>
            <p:ph type="body" idx="1"/>
          </p:nvPr>
        </p:nvSpPr>
        <p:spPr>
          <a:xfrm>
            <a:off x="1113236" y="4416336"/>
            <a:ext cx="7514033" cy="411427"/>
          </a:xfrm>
          <a:prstGeom prst="rect">
            <a:avLst/>
          </a:prstGeom>
          <a:noFill/>
          <a:ln>
            <a:noFill/>
          </a:ln>
        </p:spPr>
        <p:txBody>
          <a:bodyPr wrap="square" lIns="91425" tIns="91425" rIns="91425" bIns="91425" anchor="ctr" anchorCtr="0"/>
          <a:lstStyle>
            <a:lvl1pPr marL="0" marR="0" lvl="0" indent="0" algn="ctr" rtl="0">
              <a:spcBef>
                <a:spcPts val="240"/>
              </a:spcBef>
              <a:spcAft>
                <a:spcPts val="375"/>
              </a:spcAft>
              <a:buClr>
                <a:srgbClr val="7E241A"/>
              </a:buClr>
              <a:buSzPts val="1740"/>
              <a:buFont typeface="Arial"/>
              <a:buNone/>
              <a:defRPr sz="1200" b="0" i="0" u="none" strike="noStrike" cap="none">
                <a:solidFill>
                  <a:schemeClr val="dk1"/>
                </a:solidFill>
                <a:latin typeface="Constantia"/>
                <a:ea typeface="Constantia"/>
                <a:cs typeface="Constantia"/>
                <a:sym typeface="Constantia"/>
              </a:defRPr>
            </a:lvl1pPr>
            <a:lvl2pPr marL="285739" marR="0" lvl="1" indent="-6339" algn="l" rtl="0">
              <a:spcBef>
                <a:spcPts val="150"/>
              </a:spcBef>
              <a:spcAft>
                <a:spcPts val="375"/>
              </a:spcAft>
              <a:buClr>
                <a:srgbClr val="7E241A"/>
              </a:buClr>
              <a:buSzPts val="1088"/>
              <a:buFont typeface="Arial"/>
              <a:buNone/>
              <a:defRPr sz="750" b="0" i="0" u="none" strike="noStrike" cap="none">
                <a:solidFill>
                  <a:schemeClr val="dk1"/>
                </a:solidFill>
                <a:latin typeface="Constantia"/>
                <a:ea typeface="Constantia"/>
                <a:cs typeface="Constantia"/>
                <a:sym typeface="Constantia"/>
              </a:defRPr>
            </a:lvl2pPr>
            <a:lvl3pPr marL="571477" marR="0" lvl="2" indent="-12676" algn="l" rtl="0">
              <a:spcBef>
                <a:spcPts val="125"/>
              </a:spcBef>
              <a:spcAft>
                <a:spcPts val="375"/>
              </a:spcAft>
              <a:buClr>
                <a:srgbClr val="7E241A"/>
              </a:buClr>
              <a:buSzPts val="906"/>
              <a:buFont typeface="Arial"/>
              <a:buNone/>
              <a:defRPr sz="625" b="0" i="0" u="none" strike="noStrike" cap="none">
                <a:solidFill>
                  <a:schemeClr val="dk1"/>
                </a:solidFill>
                <a:latin typeface="Constantia"/>
                <a:ea typeface="Constantia"/>
                <a:cs typeface="Constantia"/>
                <a:sym typeface="Constantia"/>
              </a:defRPr>
            </a:lvl3pPr>
            <a:lvl4pPr marL="857216" marR="0" lvl="3" indent="-6315" algn="l" rtl="0">
              <a:spcBef>
                <a:spcPts val="112"/>
              </a:spcBef>
              <a:spcAft>
                <a:spcPts val="375"/>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4pPr>
            <a:lvl5pPr marL="1142954" marR="0" lvl="4" indent="-12653" algn="l" rtl="0">
              <a:spcBef>
                <a:spcPts val="112"/>
              </a:spcBef>
              <a:spcAft>
                <a:spcPts val="375"/>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5pPr>
            <a:lvl6pPr marL="1428693" marR="0" lvl="5" indent="-6293"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6pPr>
            <a:lvl7pPr marL="1714431" marR="0" lvl="6" indent="-12631"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7pPr>
            <a:lvl8pPr marL="2000170" marR="0" lvl="7" indent="-6269"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8pPr>
            <a:lvl9pPr marL="2285909" marR="0" lvl="8" indent="-12608"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9pPr>
          </a:lstStyle>
          <a:p>
            <a:endParaRPr/>
          </a:p>
        </p:txBody>
      </p:sp>
      <p:sp>
        <p:nvSpPr>
          <p:cNvPr id="87" name="Shape 87"/>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88" name="Shape 88"/>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89" name="Shape 89"/>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8" name="Shape 31">
            <a:extLst>
              <a:ext uri="{FF2B5EF4-FFF2-40B4-BE49-F238E27FC236}">
                <a16:creationId xmlns:a16="http://schemas.microsoft.com/office/drawing/2014/main" id="{746BCFE3-B383-7A40-9A60-D70D4D0396E8}"/>
              </a:ext>
            </a:extLst>
          </p:cNvPr>
          <p:cNvSpPr/>
          <p:nvPr userDrawn="1"/>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2"/>
              </a:rPr>
              <a:t>Creative Commons Attribution-</a:t>
            </a:r>
            <a:r>
              <a:rPr lang="en-US" sz="800" dirty="0" err="1">
                <a:hlinkClick r:id="rId2"/>
              </a:rPr>
              <a:t>ShareAlike</a:t>
            </a:r>
            <a:r>
              <a:rPr lang="en-US" sz="800" dirty="0">
                <a:hlinkClick r:id="rId2"/>
              </a:rPr>
              <a:t> 4.0 International License</a:t>
            </a:r>
            <a:r>
              <a:rPr lang="en-US" sz="800" dirty="0"/>
              <a:t>.</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and Caption">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1113237" y="571500"/>
            <a:ext cx="7514033" cy="25400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3600"/>
              <a:buFont typeface="Franklin Gothic"/>
              <a:buNone/>
              <a:defRPr sz="36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92" name="Shape 92"/>
          <p:cNvSpPr txBox="1">
            <a:spLocks noGrp="1"/>
          </p:cNvSpPr>
          <p:nvPr>
            <p:ph type="body" idx="1"/>
          </p:nvPr>
        </p:nvSpPr>
        <p:spPr>
          <a:xfrm>
            <a:off x="1113236" y="3619500"/>
            <a:ext cx="7514035" cy="1206500"/>
          </a:xfrm>
          <a:prstGeom prst="rect">
            <a:avLst/>
          </a:prstGeom>
          <a:noFill/>
          <a:ln>
            <a:noFill/>
          </a:ln>
        </p:spPr>
        <p:txBody>
          <a:bodyPr wrap="square" lIns="91425" tIns="91425" rIns="91425" bIns="91425" anchor="ctr" anchorCtr="0"/>
          <a:lstStyle>
            <a:lvl1pPr marL="0" marR="0" lvl="0" indent="0" algn="ctr" rtl="0">
              <a:spcBef>
                <a:spcPts val="400"/>
              </a:spcBef>
              <a:spcAft>
                <a:spcPts val="375"/>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1pPr>
            <a:lvl2pPr marL="285739" marR="0" lvl="1" indent="-6339" algn="l" rtl="0">
              <a:spcBef>
                <a:spcPts val="225"/>
              </a:spcBef>
              <a:spcAft>
                <a:spcPts val="375"/>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571477" marR="0" lvl="2" indent="-12676" algn="l" rtl="0">
              <a:spcBef>
                <a:spcPts val="200"/>
              </a:spcBef>
              <a:spcAft>
                <a:spcPts val="375"/>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857216" marR="0" lvl="3" indent="-6315"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1142954" marR="0" lvl="4" indent="-12653"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1428693" marR="0" lvl="5" indent="-6293"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1714431" marR="0" lvl="6" indent="-12631"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2000170" marR="0" lvl="7" indent="-6269"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2285909" marR="0" lvl="8" indent="-12608"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93" name="Shape 93"/>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94" name="Shape 94"/>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95" name="Shape 95"/>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7" name="Shape 31">
            <a:extLst>
              <a:ext uri="{FF2B5EF4-FFF2-40B4-BE49-F238E27FC236}">
                <a16:creationId xmlns:a16="http://schemas.microsoft.com/office/drawing/2014/main" id="{14338ABC-BB26-A546-8251-A879215DE256}"/>
              </a:ext>
            </a:extLst>
          </p:cNvPr>
          <p:cNvSpPr/>
          <p:nvPr userDrawn="1"/>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2"/>
              </a:rPr>
              <a:t>Creative Commons Attribution-</a:t>
            </a:r>
            <a:r>
              <a:rPr lang="en-US" sz="800" dirty="0" err="1">
                <a:hlinkClick r:id="rId2"/>
              </a:rPr>
              <a:t>ShareAlike</a:t>
            </a:r>
            <a:r>
              <a:rPr lang="en-US" sz="800" dirty="0">
                <a:hlinkClick r:id="rId2"/>
              </a:rPr>
              <a:t> 4.0 International License</a:t>
            </a:r>
            <a:r>
              <a:rPr lang="en-US" sz="800" dirty="0"/>
              <a: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Quote with Caption">
    <p:spTree>
      <p:nvGrpSpPr>
        <p:cNvPr id="1" name="Shape 96"/>
        <p:cNvGrpSpPr/>
        <p:nvPr/>
      </p:nvGrpSpPr>
      <p:grpSpPr>
        <a:xfrm>
          <a:off x="0" y="0"/>
          <a:ext cx="0" cy="0"/>
          <a:chOff x="0" y="0"/>
          <a:chExt cx="0" cy="0"/>
        </a:xfrm>
      </p:grpSpPr>
      <p:sp>
        <p:nvSpPr>
          <p:cNvPr id="97" name="Shape 97"/>
          <p:cNvSpPr txBox="1"/>
          <p:nvPr/>
        </p:nvSpPr>
        <p:spPr>
          <a:xfrm>
            <a:off x="1198959" y="719186"/>
            <a:ext cx="457200" cy="487313"/>
          </a:xfrm>
          <a:prstGeom prst="rect">
            <a:avLst/>
          </a:prstGeom>
          <a:noFill/>
          <a:ln>
            <a:noFill/>
          </a:ln>
        </p:spPr>
        <p:txBody>
          <a:bodyPr wrap="square" lIns="57150" tIns="28575" rIns="57150" bIns="28575" anchor="ctr" anchorCtr="0">
            <a:noAutofit/>
          </a:bodyPr>
          <a:lstStyle/>
          <a:p>
            <a:pPr marL="0" marR="0" lvl="0" indent="-174625" algn="ctr" rtl="0">
              <a:spcBef>
                <a:spcPts val="0"/>
              </a:spcBef>
              <a:spcAft>
                <a:spcPts val="0"/>
              </a:spcAft>
              <a:buClr>
                <a:schemeClr val="hlink"/>
              </a:buClr>
              <a:buSzPts val="2750"/>
              <a:buFont typeface="Noto Sans Symbols"/>
              <a:buNone/>
            </a:pPr>
            <a:r>
              <a:rPr lang="en-US" sz="5000" b="0" cap="none">
                <a:solidFill>
                  <a:schemeClr val="dk1"/>
                </a:solidFill>
                <a:latin typeface="Tahoma"/>
                <a:ea typeface="Tahoma"/>
                <a:cs typeface="Tahoma"/>
                <a:sym typeface="Tahoma"/>
              </a:rPr>
              <a:t>“</a:t>
            </a:r>
          </a:p>
        </p:txBody>
      </p:sp>
      <p:sp>
        <p:nvSpPr>
          <p:cNvPr id="98" name="Shape 98"/>
          <p:cNvSpPr txBox="1"/>
          <p:nvPr/>
        </p:nvSpPr>
        <p:spPr>
          <a:xfrm>
            <a:off x="8170069" y="2349499"/>
            <a:ext cx="457200" cy="487313"/>
          </a:xfrm>
          <a:prstGeom prst="rect">
            <a:avLst/>
          </a:prstGeom>
          <a:noFill/>
          <a:ln>
            <a:noFill/>
          </a:ln>
        </p:spPr>
        <p:txBody>
          <a:bodyPr wrap="square" lIns="57150" tIns="28575" rIns="57150" bIns="28575" anchor="ctr" anchorCtr="0">
            <a:noAutofit/>
          </a:bodyPr>
          <a:lstStyle/>
          <a:p>
            <a:pPr marL="0" marR="0" lvl="0" indent="-174625" algn="r" rtl="0">
              <a:spcBef>
                <a:spcPts val="0"/>
              </a:spcBef>
              <a:spcAft>
                <a:spcPts val="0"/>
              </a:spcAft>
              <a:buClr>
                <a:schemeClr val="hlink"/>
              </a:buClr>
              <a:buSzPts val="2750"/>
              <a:buFont typeface="Noto Sans Symbols"/>
              <a:buNone/>
            </a:pPr>
            <a:r>
              <a:rPr lang="en-US" sz="5000" b="0" cap="none">
                <a:solidFill>
                  <a:schemeClr val="dk1"/>
                </a:solidFill>
                <a:latin typeface="Tahoma"/>
                <a:ea typeface="Tahoma"/>
                <a:cs typeface="Tahoma"/>
                <a:sym typeface="Tahoma"/>
              </a:rPr>
              <a:t>”</a:t>
            </a:r>
          </a:p>
        </p:txBody>
      </p:sp>
      <p:sp>
        <p:nvSpPr>
          <p:cNvPr id="99" name="Shape 99"/>
          <p:cNvSpPr txBox="1">
            <a:spLocks noGrp="1"/>
          </p:cNvSpPr>
          <p:nvPr>
            <p:ph type="title"/>
          </p:nvPr>
        </p:nvSpPr>
        <p:spPr>
          <a:xfrm>
            <a:off x="1656161" y="571501"/>
            <a:ext cx="6742509" cy="2285999"/>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3600"/>
              <a:buFont typeface="Franklin Gothic"/>
              <a:buNone/>
              <a:defRPr sz="36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100" name="Shape 100"/>
          <p:cNvSpPr txBox="1">
            <a:spLocks noGrp="1"/>
          </p:cNvSpPr>
          <p:nvPr>
            <p:ph type="body" idx="1"/>
          </p:nvPr>
        </p:nvSpPr>
        <p:spPr>
          <a:xfrm>
            <a:off x="1827611" y="2857499"/>
            <a:ext cx="6399611" cy="317500"/>
          </a:xfrm>
          <a:prstGeom prst="rect">
            <a:avLst/>
          </a:prstGeom>
          <a:noFill/>
          <a:ln>
            <a:noFill/>
          </a:ln>
        </p:spPr>
        <p:txBody>
          <a:bodyPr wrap="square" lIns="91425" tIns="91425" rIns="91425" bIns="91425" anchor="ctr" anchorCtr="0"/>
          <a:lstStyle>
            <a:lvl1pPr marL="0" marR="0" lvl="0" indent="0" algn="l" rtl="0">
              <a:spcBef>
                <a:spcPts val="360"/>
              </a:spcBef>
              <a:spcAft>
                <a:spcPts val="375"/>
              </a:spcAft>
              <a:buClr>
                <a:srgbClr val="7E241A"/>
              </a:buClr>
              <a:buSzPts val="2610"/>
              <a:buFont typeface="Arial"/>
              <a:buNone/>
              <a:defRPr sz="1800" b="0" i="0" u="none" strike="noStrike" cap="none">
                <a:solidFill>
                  <a:schemeClr val="dk1"/>
                </a:solidFill>
                <a:latin typeface="Constantia"/>
                <a:ea typeface="Constantia"/>
                <a:cs typeface="Constantia"/>
                <a:sym typeface="Constantia"/>
              </a:defRPr>
            </a:lvl1pPr>
            <a:lvl2pPr marL="285739" marR="0" lvl="1" indent="-6339" algn="l" rtl="0">
              <a:spcBef>
                <a:spcPts val="440"/>
              </a:spcBef>
              <a:spcAft>
                <a:spcPts val="375"/>
              </a:spcAft>
              <a:buClr>
                <a:srgbClr val="7E241A"/>
              </a:buClr>
              <a:buSzPts val="3190"/>
              <a:buFont typeface="Arial"/>
              <a:buNone/>
              <a:defRPr sz="2200" b="0" i="0" u="none" strike="noStrike" cap="none">
                <a:solidFill>
                  <a:schemeClr val="dk1"/>
                </a:solidFill>
                <a:latin typeface="Constantia"/>
                <a:ea typeface="Constantia"/>
                <a:cs typeface="Constantia"/>
                <a:sym typeface="Constantia"/>
              </a:defRPr>
            </a:lvl2pPr>
            <a:lvl3pPr marL="571477" marR="0" lvl="2" indent="-12676" algn="l" rtl="0">
              <a:spcBef>
                <a:spcPts val="400"/>
              </a:spcBef>
              <a:spcAft>
                <a:spcPts val="375"/>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3pPr>
            <a:lvl4pPr marL="857216" marR="0" lvl="3" indent="-6315" algn="l" rtl="0">
              <a:spcBef>
                <a:spcPts val="360"/>
              </a:spcBef>
              <a:spcAft>
                <a:spcPts val="375"/>
              </a:spcAft>
              <a:buClr>
                <a:srgbClr val="7E241A"/>
              </a:buClr>
              <a:buSzPts val="2610"/>
              <a:buFont typeface="Arial"/>
              <a:buNone/>
              <a:defRPr sz="1800" b="0" i="0" u="none" strike="noStrike" cap="none">
                <a:solidFill>
                  <a:schemeClr val="dk1"/>
                </a:solidFill>
                <a:latin typeface="Constantia"/>
                <a:ea typeface="Constantia"/>
                <a:cs typeface="Constantia"/>
                <a:sym typeface="Constantia"/>
              </a:defRPr>
            </a:lvl4pPr>
            <a:lvl5pPr marL="1142954" marR="0" lvl="4" indent="-12653" algn="l" rtl="0">
              <a:spcBef>
                <a:spcPts val="320"/>
              </a:spcBef>
              <a:spcAft>
                <a:spcPts val="375"/>
              </a:spcAft>
              <a:buClr>
                <a:srgbClr val="7E241A"/>
              </a:buClr>
              <a:buSzPts val="2320"/>
              <a:buFont typeface="Arial"/>
              <a:buNone/>
              <a:defRPr sz="1600" b="0" i="0" u="none" strike="noStrike" cap="none">
                <a:solidFill>
                  <a:schemeClr val="dk1"/>
                </a:solidFill>
                <a:latin typeface="Constantia"/>
                <a:ea typeface="Constantia"/>
                <a:cs typeface="Constantia"/>
                <a:sym typeface="Constantia"/>
              </a:defRPr>
            </a:lvl5pPr>
            <a:lvl6pPr marL="1571562" marR="0" lvl="5" indent="-68596"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1857301" marR="0" lvl="6" indent="-74935"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2143039" marR="0" lvl="7" indent="-68573"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2428778" marR="0" lvl="8" indent="-74912"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01" name="Shape 101"/>
          <p:cNvSpPr txBox="1">
            <a:spLocks noGrp="1"/>
          </p:cNvSpPr>
          <p:nvPr>
            <p:ph type="body" idx="2"/>
          </p:nvPr>
        </p:nvSpPr>
        <p:spPr>
          <a:xfrm>
            <a:off x="1113236" y="3619500"/>
            <a:ext cx="7514033" cy="1206500"/>
          </a:xfrm>
          <a:prstGeom prst="rect">
            <a:avLst/>
          </a:prstGeom>
          <a:noFill/>
          <a:ln>
            <a:noFill/>
          </a:ln>
        </p:spPr>
        <p:txBody>
          <a:bodyPr wrap="square" lIns="91425" tIns="91425" rIns="91425" bIns="91425" anchor="ctr" anchorCtr="0"/>
          <a:lstStyle>
            <a:lvl1pPr marL="0" marR="0" lvl="0" indent="0" algn="ctr" rtl="0">
              <a:spcBef>
                <a:spcPts val="400"/>
              </a:spcBef>
              <a:spcAft>
                <a:spcPts val="375"/>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1pPr>
            <a:lvl2pPr marL="285739" marR="0" lvl="1" indent="-6339" algn="l" rtl="0">
              <a:spcBef>
                <a:spcPts val="225"/>
              </a:spcBef>
              <a:spcAft>
                <a:spcPts val="375"/>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571477" marR="0" lvl="2" indent="-12676" algn="l" rtl="0">
              <a:spcBef>
                <a:spcPts val="200"/>
              </a:spcBef>
              <a:spcAft>
                <a:spcPts val="375"/>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857216" marR="0" lvl="3" indent="-6315"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1142954" marR="0" lvl="4" indent="-12653"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1428693" marR="0" lvl="5" indent="-6293"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1714431" marR="0" lvl="6" indent="-12631"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2000170" marR="0" lvl="7" indent="-6269"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2285909" marR="0" lvl="8" indent="-12608"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102" name="Shape 102"/>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03" name="Shape 103"/>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04" name="Shape 104"/>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10" name="Shape 31">
            <a:extLst>
              <a:ext uri="{FF2B5EF4-FFF2-40B4-BE49-F238E27FC236}">
                <a16:creationId xmlns:a16="http://schemas.microsoft.com/office/drawing/2014/main" id="{3C2DAE97-BE27-1B4C-9873-B8C336ABF9A4}"/>
              </a:ext>
            </a:extLst>
          </p:cNvPr>
          <p:cNvSpPr/>
          <p:nvPr userDrawn="1"/>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2"/>
              </a:rPr>
              <a:t>Creative Commons Attribution-</a:t>
            </a:r>
            <a:r>
              <a:rPr lang="en-US" sz="800" dirty="0" err="1">
                <a:hlinkClick r:id="rId2"/>
              </a:rPr>
              <a:t>ShareAlike</a:t>
            </a:r>
            <a:r>
              <a:rPr lang="en-US" sz="800" dirty="0">
                <a:hlinkClick r:id="rId2"/>
              </a:rPr>
              <a:t> 4.0 International License</a:t>
            </a:r>
            <a:r>
              <a:rPr lang="en-US" sz="800" dirty="0"/>
              <a:t>.</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Name Car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1113235" y="2757151"/>
            <a:ext cx="7514032" cy="1224000"/>
          </a:xfrm>
          <a:prstGeom prst="rect">
            <a:avLst/>
          </a:prstGeom>
          <a:noFill/>
          <a:ln>
            <a:noFill/>
          </a:ln>
        </p:spPr>
        <p:txBody>
          <a:bodyPr wrap="square" lIns="91425" tIns="91425" rIns="91425" bIns="91425" anchor="b" anchorCtr="0"/>
          <a:lstStyle>
            <a:lvl1pPr marL="0" marR="0" lvl="0" indent="0" algn="r" rtl="0">
              <a:spcBef>
                <a:spcPts val="0"/>
              </a:spcBef>
              <a:buClr>
                <a:schemeClr val="dk1"/>
              </a:buClr>
              <a:buSzPts val="3600"/>
              <a:buFont typeface="Franklin Gothic"/>
              <a:buNone/>
              <a:defRPr sz="36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107" name="Shape 107"/>
          <p:cNvSpPr txBox="1">
            <a:spLocks noGrp="1"/>
          </p:cNvSpPr>
          <p:nvPr>
            <p:ph type="body" idx="1"/>
          </p:nvPr>
        </p:nvSpPr>
        <p:spPr>
          <a:xfrm>
            <a:off x="1113236" y="3981151"/>
            <a:ext cx="7514033" cy="717000"/>
          </a:xfrm>
          <a:prstGeom prst="rect">
            <a:avLst/>
          </a:prstGeom>
          <a:noFill/>
          <a:ln>
            <a:noFill/>
          </a:ln>
        </p:spPr>
        <p:txBody>
          <a:bodyPr wrap="square" lIns="91425" tIns="91425" rIns="91425" bIns="91425" anchor="t" anchorCtr="0"/>
          <a:lstStyle>
            <a:lvl1pPr marL="0" marR="0" lvl="0" indent="0" algn="r" rtl="0">
              <a:spcBef>
                <a:spcPts val="400"/>
              </a:spcBef>
              <a:spcAft>
                <a:spcPts val="375"/>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1pPr>
            <a:lvl2pPr marL="285739" marR="0" lvl="1" indent="-6339" algn="l" rtl="0">
              <a:spcBef>
                <a:spcPts val="225"/>
              </a:spcBef>
              <a:spcAft>
                <a:spcPts val="375"/>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571477" marR="0" lvl="2" indent="-12676" algn="l" rtl="0">
              <a:spcBef>
                <a:spcPts val="200"/>
              </a:spcBef>
              <a:spcAft>
                <a:spcPts val="375"/>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857216" marR="0" lvl="3" indent="-6315"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1142954" marR="0" lvl="4" indent="-12653"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1428693" marR="0" lvl="5" indent="-6293"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1714431" marR="0" lvl="6" indent="-12631"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2000170" marR="0" lvl="7" indent="-6269"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2285909" marR="0" lvl="8" indent="-12608"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108" name="Shape 108"/>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09" name="Shape 109"/>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10" name="Shape 110"/>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7" name="Shape 31">
            <a:extLst>
              <a:ext uri="{FF2B5EF4-FFF2-40B4-BE49-F238E27FC236}">
                <a16:creationId xmlns:a16="http://schemas.microsoft.com/office/drawing/2014/main" id="{74BDC940-B1E2-E24B-A2F2-976AD780C4FF}"/>
              </a:ext>
            </a:extLst>
          </p:cNvPr>
          <p:cNvSpPr/>
          <p:nvPr userDrawn="1"/>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2"/>
              </a:rPr>
              <a:t>Creative Commons Attribution-</a:t>
            </a:r>
            <a:r>
              <a:rPr lang="en-US" sz="800" dirty="0" err="1">
                <a:hlinkClick r:id="rId2"/>
              </a:rPr>
              <a:t>ShareAlike</a:t>
            </a:r>
            <a:r>
              <a:rPr lang="en-US" sz="800" dirty="0">
                <a:hlinkClick r:id="rId2"/>
              </a:rPr>
              <a:t> 4.0 International License</a:t>
            </a:r>
            <a:r>
              <a:rPr lang="en-US" sz="800" dirty="0"/>
              <a:t>.</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hyperlink" Target="https://creativecommons.org/licenses/by-sa/4.0/" TargetMode="Externa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9"/>
        <p:cNvGrpSpPr/>
        <p:nvPr/>
      </p:nvGrpSpPr>
      <p:grpSpPr>
        <a:xfrm>
          <a:off x="0" y="0"/>
          <a:ext cx="0" cy="0"/>
          <a:chOff x="0" y="0"/>
          <a:chExt cx="0" cy="0"/>
        </a:xfrm>
      </p:grpSpPr>
      <p:sp>
        <p:nvSpPr>
          <p:cNvPr id="17" name="Shape 17"/>
          <p:cNvSpPr txBox="1">
            <a:spLocks noGrp="1"/>
          </p:cNvSpPr>
          <p:nvPr>
            <p:ph type="title"/>
          </p:nvPr>
        </p:nvSpPr>
        <p:spPr>
          <a:xfrm>
            <a:off x="490888" y="107277"/>
            <a:ext cx="8136381" cy="593488"/>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dirty="0"/>
          </a:p>
        </p:txBody>
      </p:sp>
      <p:sp>
        <p:nvSpPr>
          <p:cNvPr id="18" name="Shape 18"/>
          <p:cNvSpPr txBox="1">
            <a:spLocks noGrp="1"/>
          </p:cNvSpPr>
          <p:nvPr>
            <p:ph type="body" idx="1"/>
          </p:nvPr>
        </p:nvSpPr>
        <p:spPr>
          <a:xfrm>
            <a:off x="490888" y="879185"/>
            <a:ext cx="8136381" cy="4308382"/>
          </a:xfrm>
          <a:prstGeom prst="rect">
            <a:avLst/>
          </a:prstGeom>
          <a:noFill/>
          <a:ln>
            <a:noFill/>
          </a:ln>
        </p:spPr>
        <p:txBody>
          <a:bodyPr wrap="square" lIns="91425" tIns="91425" rIns="91425" bIns="91425" anchor="ctr" anchorCtr="0"/>
          <a:lstStyle>
            <a:lvl1pPr marL="178587" marR="0" lvl="0" indent="42392" algn="l" rtl="0">
              <a:spcBef>
                <a:spcPts val="480"/>
              </a:spcBef>
              <a:spcAft>
                <a:spcPts val="375"/>
              </a:spcAft>
              <a:buClr>
                <a:srgbClr val="7E241A"/>
              </a:buClr>
              <a:buSzPts val="3480"/>
              <a:buFont typeface="Arial"/>
              <a:buChar char="•"/>
              <a:defRPr sz="2400" b="0" i="0" u="none" strike="noStrike" cap="none">
                <a:solidFill>
                  <a:schemeClr val="dk1"/>
                </a:solidFill>
                <a:latin typeface="Constantia"/>
                <a:ea typeface="Constantia"/>
                <a:cs typeface="Constantia"/>
                <a:sym typeface="Constantia"/>
              </a:defRPr>
            </a:lvl1pPr>
            <a:lvl2pPr marL="464326" marR="0" lvl="1" indent="17638" algn="l" rtl="0">
              <a:spcBef>
                <a:spcPts val="440"/>
              </a:spcBef>
              <a:spcAft>
                <a:spcPts val="375"/>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750064" marR="0" lvl="2" indent="-7114" algn="l" rtl="0">
              <a:spcBef>
                <a:spcPts val="400"/>
              </a:spcBef>
              <a:spcAft>
                <a:spcPts val="375"/>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964368" marR="0" lvl="3" indent="52267" algn="l" rtl="0">
              <a:spcBef>
                <a:spcPts val="360"/>
              </a:spcBef>
              <a:spcAft>
                <a:spcPts val="375"/>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1250107" marR="0" lvl="4" indent="27512" algn="l" rtl="0">
              <a:spcBef>
                <a:spcPts val="320"/>
              </a:spcBef>
              <a:spcAft>
                <a:spcPts val="375"/>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1571562" marR="0" lvl="5" indent="-68596"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1857301" marR="0" lvl="6" indent="-74935"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2143039" marR="0" lvl="7" indent="-68573"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2428778" marR="0" lvl="8" indent="-74912"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dirty="0"/>
          </a:p>
        </p:txBody>
      </p:sp>
      <p:sp>
        <p:nvSpPr>
          <p:cNvPr id="19" name="Shape 19"/>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u="none" strike="noStrike" cap="none">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20" name="Shape 20"/>
          <p:cNvSpPr txBox="1">
            <a:spLocks noGrp="1"/>
          </p:cNvSpPr>
          <p:nvPr>
            <p:ph type="ftr" idx="11"/>
          </p:nvPr>
        </p:nvSpPr>
        <p:spPr>
          <a:xfrm>
            <a:off x="490888" y="5258597"/>
            <a:ext cx="6751457" cy="349126"/>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u="none" strike="noStrike" cap="none">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r>
              <a:rPr lang="en-US" dirty="0"/>
              <a:t>Except where otherwise noted, this work is licensed under a </a:t>
            </a:r>
            <a:r>
              <a:rPr lang="en-US" dirty="0">
                <a:hlinkClick r:id="rId17"/>
              </a:rPr>
              <a:t>Creative Commons Attribution-</a:t>
            </a:r>
            <a:r>
              <a:rPr lang="en-US" dirty="0" err="1">
                <a:hlinkClick r:id="rId17"/>
              </a:rPr>
              <a:t>ShareAlike</a:t>
            </a:r>
            <a:r>
              <a:rPr lang="en-US" dirty="0">
                <a:hlinkClick r:id="rId17"/>
              </a:rPr>
              <a:t> 4.0 International License</a:t>
            </a:r>
            <a:r>
              <a:rPr lang="en-US" dirty="0"/>
              <a:t>.</a:t>
            </a:r>
          </a:p>
        </p:txBody>
      </p:sp>
      <p:sp>
        <p:nvSpPr>
          <p:cNvPr id="21" name="Shape 21"/>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u="none" strike="noStrike" cap="none">
                <a:solidFill>
                  <a:schemeClr val="dk1"/>
                </a:solidFill>
                <a:latin typeface="Corbel"/>
                <a:ea typeface="Corbel"/>
                <a:cs typeface="Corbel"/>
                <a:sym typeface="Corbel"/>
              </a:rPr>
              <a:t>‹#›</a:t>
            </a:fld>
            <a:endParaRPr lang="en-US" sz="800" b="0" i="0" u="none" strike="noStrike" cap="none">
              <a:solidFill>
                <a:schemeClr val="dk1"/>
              </a:solidFill>
              <a:latin typeface="Corbel"/>
              <a:ea typeface="Corbel"/>
              <a:cs typeface="Corbel"/>
              <a:sym typeface="Corbel"/>
            </a:endParaRPr>
          </a:p>
        </p:txBody>
      </p:sp>
    </p:spTree>
  </p:cSld>
  <p:clrMap bg1="lt1" tx1="dk1" bg2="lt2" tx2="dk2" accent1="accent1" accent2="accent2" accent3="accent3" accent4="accent4" accent5="accent5" accent6="accent6" hlink="hlink" folHlink="folHlink"/>
  <p:sldLayoutIdLst>
    <p:sldLayoutId id="2147483648" r:id="rId1"/>
    <p:sldLayoutId id="2147483652"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7" r:id="rId14"/>
    <p:sldLayoutId id="2147483668"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hyperlink" Target="https://blog.scrapinghub.com/" TargetMode="External"/><Relationship Id="rId2" Type="http://schemas.openxmlformats.org/officeDocument/2006/relationships/hyperlink" Target="https://www.w3schools.com/xml/xpath_intro.asp" TargetMode="Externa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14.xml"/><Relationship Id="rId5" Type="http://schemas.openxmlformats.org/officeDocument/2006/relationships/image" Target="../media/image17.png"/><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hyperlink" Target="https://sites.google.com/site/anhaidgroup/projects/magellan" TargetMode="External"/><Relationship Id="rId2" Type="http://schemas.openxmlformats.org/officeDocument/2006/relationships/notesSlide" Target="../notesSlides/notesSlide46.xml"/><Relationship Id="rId1" Type="http://schemas.openxmlformats.org/officeDocument/2006/relationships/slideLayout" Target="../slideLayouts/slideLayout14.xml"/><Relationship Id="rId5" Type="http://schemas.openxmlformats.org/officeDocument/2006/relationships/image" Target="../media/image28.png"/><Relationship Id="rId4" Type="http://schemas.openxmlformats.org/officeDocument/2006/relationships/image" Target="../media/image2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ctrTitle"/>
          </p:nvPr>
        </p:nvSpPr>
        <p:spPr>
          <a:xfrm>
            <a:off x="461433" y="1312334"/>
            <a:ext cx="8165835" cy="2017892"/>
          </a:xfrm>
          <a:prstGeom prst="rect">
            <a:avLst/>
          </a:prstGeom>
          <a:noFill/>
          <a:ln>
            <a:noFill/>
          </a:ln>
        </p:spPr>
        <p:txBody>
          <a:bodyPr wrap="square" lIns="91425" tIns="45700" rIns="91425" bIns="45700" anchor="ctr" anchorCtr="0">
            <a:noAutofit/>
          </a:bodyPr>
          <a:lstStyle/>
          <a:p>
            <a:pPr lvl="0" indent="-241300" algn="ctr"/>
            <a:r>
              <a:rPr lang="en-US" altLang="en-US" sz="4000" dirty="0"/>
              <a:t>Getting Started in Data Science:</a:t>
            </a:r>
            <a:br>
              <a:rPr lang="en-US" altLang="en-US" sz="4000" dirty="0"/>
            </a:br>
            <a:r>
              <a:rPr lang="en-US" altLang="en-US" sz="4000" dirty="0"/>
              <a:t>Data Acquisition and Wrangling</a:t>
            </a:r>
            <a:endParaRPr lang="en-US" sz="3800" b="0" i="0" u="none" strike="noStrike" cap="none" dirty="0">
              <a:solidFill>
                <a:schemeClr val="dk1"/>
              </a:solidFill>
              <a:latin typeface="Franklin Gothic Demi" charset="0"/>
              <a:ea typeface="Franklin Gothic Demi" charset="0"/>
              <a:cs typeface="Franklin Gothic Demi" charset="0"/>
              <a:sym typeface="Franklin Gothic"/>
            </a:endParaRPr>
          </a:p>
        </p:txBody>
      </p:sp>
      <p:pic>
        <p:nvPicPr>
          <p:cNvPr id="4" name="Picture 2">
            <a:extLst>
              <a:ext uri="{FF2B5EF4-FFF2-40B4-BE49-F238E27FC236}">
                <a16:creationId xmlns:a16="http://schemas.microsoft.com/office/drawing/2014/main" id="{7DADE047-587D-E340-98F5-2A045DBCF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623" y="3330226"/>
            <a:ext cx="2077453" cy="57021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4481CB7-73BA-49CD-827E-E5FC534D1E7A}"/>
              </a:ext>
            </a:extLst>
          </p:cNvPr>
          <p:cNvSpPr txBox="1"/>
          <p:nvPr/>
        </p:nvSpPr>
        <p:spPr>
          <a:xfrm>
            <a:off x="6459687" y="351064"/>
            <a:ext cx="2167581" cy="276999"/>
          </a:xfrm>
          <a:prstGeom prst="rect">
            <a:avLst/>
          </a:prstGeom>
          <a:noFill/>
        </p:spPr>
        <p:txBody>
          <a:bodyPr wrap="none" rtlCol="0">
            <a:spAutoFit/>
          </a:bodyPr>
          <a:lstStyle/>
          <a:p>
            <a:r>
              <a:rPr lang="en-US" sz="1200" dirty="0">
                <a:solidFill>
                  <a:schemeClr val="accent2"/>
                </a:solidFill>
                <a:latin typeface="Abadi Extra Light" panose="020B0604020202020204" pitchFamily="34" charset="0"/>
              </a:rPr>
              <a:t>Difficulty level: basic-</a:t>
            </a:r>
            <a:r>
              <a:rPr lang="en-US" sz="1200" dirty="0">
                <a:solidFill>
                  <a:schemeClr val="accent6"/>
                </a:solidFill>
                <a:latin typeface="Abadi Extra Light" panose="020B0604020202020204" pitchFamily="34" charset="0"/>
              </a:rPr>
              <a:t>intermediate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4ADFD-DDF3-46A5-A618-1F79D9A85443}"/>
              </a:ext>
            </a:extLst>
          </p:cNvPr>
          <p:cNvSpPr>
            <a:spLocks noGrp="1"/>
          </p:cNvSpPr>
          <p:nvPr>
            <p:ph type="title"/>
          </p:nvPr>
        </p:nvSpPr>
        <p:spPr/>
        <p:txBody>
          <a:bodyPr/>
          <a:lstStyle/>
          <a:p>
            <a:r>
              <a:rPr lang="en-US" dirty="0"/>
              <a:t>Acquiring Structured Data</a:t>
            </a:r>
          </a:p>
        </p:txBody>
      </p:sp>
      <p:sp>
        <p:nvSpPr>
          <p:cNvPr id="6" name="Text Placeholder 5">
            <a:extLst>
              <a:ext uri="{FF2B5EF4-FFF2-40B4-BE49-F238E27FC236}">
                <a16:creationId xmlns:a16="http://schemas.microsoft.com/office/drawing/2014/main" id="{C1E031D2-7FFE-4089-9B62-6F9457FC7691}"/>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9F26D10E-3DC7-4340-ADAC-F11A13DA6C86}"/>
              </a:ext>
            </a:extLst>
          </p:cNvPr>
          <p:cNvSpPr>
            <a:spLocks noGrp="1"/>
          </p:cNvSpPr>
          <p:nvPr>
            <p:ph type="ftr" sz="quarter" idx="4294967295"/>
          </p:nvPr>
        </p:nvSpPr>
        <p:spPr>
          <a:xfrm>
            <a:off x="490888" y="5258597"/>
            <a:ext cx="6751457" cy="349126"/>
          </a:xfrm>
        </p:spPr>
        <p:txBody>
          <a:bodyPr/>
          <a:lstStyle/>
          <a:p>
            <a:pPr>
              <a:defRPr/>
            </a:pPr>
            <a:endParaRPr lang="en-GB"/>
          </a:p>
        </p:txBody>
      </p:sp>
      <p:sp>
        <p:nvSpPr>
          <p:cNvPr id="5" name="Slide Number Placeholder 4">
            <a:extLst>
              <a:ext uri="{FF2B5EF4-FFF2-40B4-BE49-F238E27FC236}">
                <a16:creationId xmlns:a16="http://schemas.microsoft.com/office/drawing/2014/main" id="{E4207F0B-853E-4CE2-91D7-CAA00228269C}"/>
              </a:ext>
            </a:extLst>
          </p:cNvPr>
          <p:cNvSpPr>
            <a:spLocks noGrp="1"/>
          </p:cNvSpPr>
          <p:nvPr>
            <p:ph type="sldNum" sz="quarter" idx="12"/>
          </p:nvPr>
        </p:nvSpPr>
        <p:spPr/>
        <p:txBody>
          <a:bodyPr/>
          <a:lstStyle/>
          <a:p>
            <a:pPr>
              <a:defRPr/>
            </a:pPr>
            <a:fld id="{B5D931A1-A42B-F94C-ADA3-91D74B0ACBA8}" type="slidenum">
              <a:rPr lang="en-GB" smtClean="0"/>
              <a:pPr>
                <a:defRPr/>
              </a:pPr>
              <a:t>10</a:t>
            </a:fld>
            <a:endParaRPr lang="en-GB"/>
          </a:p>
        </p:txBody>
      </p:sp>
      <p:sp>
        <p:nvSpPr>
          <p:cNvPr id="3" name="TextBox 2">
            <a:extLst>
              <a:ext uri="{FF2B5EF4-FFF2-40B4-BE49-F238E27FC236}">
                <a16:creationId xmlns:a16="http://schemas.microsoft.com/office/drawing/2014/main" id="{9BFA250A-9ECF-48C5-BC75-0E56D17E00F1}"/>
              </a:ext>
            </a:extLst>
          </p:cNvPr>
          <p:cNvSpPr txBox="1"/>
          <p:nvPr/>
        </p:nvSpPr>
        <p:spPr>
          <a:xfrm>
            <a:off x="7245161" y="351064"/>
            <a:ext cx="1382110" cy="276999"/>
          </a:xfrm>
          <a:prstGeom prst="rect">
            <a:avLst/>
          </a:prstGeom>
          <a:noFill/>
        </p:spPr>
        <p:txBody>
          <a:bodyPr wrap="none" rtlCol="0">
            <a:spAutoFit/>
          </a:bodyPr>
          <a:lstStyle/>
          <a:p>
            <a:r>
              <a:rPr lang="en-US" sz="1200" dirty="0">
                <a:solidFill>
                  <a:schemeClr val="accent2"/>
                </a:solidFill>
                <a:latin typeface="Abadi Extra Light" panose="020B0604020202020204" pitchFamily="34" charset="0"/>
              </a:rPr>
              <a:t>Difficulty level: basic</a:t>
            </a:r>
          </a:p>
        </p:txBody>
      </p:sp>
    </p:spTree>
    <p:extLst>
      <p:ext uri="{BB962C8B-B14F-4D97-AF65-F5344CB8AC3E}">
        <p14:creationId xmlns:p14="http://schemas.microsoft.com/office/powerpoint/2010/main" val="1582194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15399-1EA4-4328-8D4C-DB18B71A940C}"/>
              </a:ext>
            </a:extLst>
          </p:cNvPr>
          <p:cNvSpPr>
            <a:spLocks noGrp="1"/>
          </p:cNvSpPr>
          <p:nvPr>
            <p:ph type="title"/>
          </p:nvPr>
        </p:nvSpPr>
        <p:spPr/>
        <p:txBody>
          <a:bodyPr/>
          <a:lstStyle/>
          <a:p>
            <a:r>
              <a:rPr lang="en-US" dirty="0"/>
              <a:t>Acquiring Data (1/3):</a:t>
            </a:r>
            <a:br>
              <a:rPr lang="en-US" dirty="0"/>
            </a:br>
            <a:r>
              <a:rPr lang="en-US" sz="2800" dirty="0"/>
              <a:t>Reading file with companies and their categories.</a:t>
            </a:r>
          </a:p>
        </p:txBody>
      </p:sp>
      <p:sp>
        <p:nvSpPr>
          <p:cNvPr id="4" name="Footer Placeholder 3">
            <a:extLst>
              <a:ext uri="{FF2B5EF4-FFF2-40B4-BE49-F238E27FC236}">
                <a16:creationId xmlns:a16="http://schemas.microsoft.com/office/drawing/2014/main" id="{471B71C7-1972-4B07-9F23-D286E10E2A7A}"/>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4D5DC851-7FA4-4062-8DE8-63B0225E9CCB}"/>
              </a:ext>
            </a:extLst>
          </p:cNvPr>
          <p:cNvSpPr>
            <a:spLocks noGrp="1"/>
          </p:cNvSpPr>
          <p:nvPr>
            <p:ph type="sldNum" sz="quarter" idx="12"/>
          </p:nvPr>
        </p:nvSpPr>
        <p:spPr/>
        <p:txBody>
          <a:bodyPr/>
          <a:lstStyle/>
          <a:p>
            <a:pPr>
              <a:defRPr/>
            </a:pPr>
            <a:fld id="{B5D931A1-A42B-F94C-ADA3-91D74B0ACBA8}" type="slidenum">
              <a:rPr lang="en-GB" smtClean="0"/>
              <a:pPr>
                <a:defRPr/>
              </a:pPr>
              <a:t>11</a:t>
            </a:fld>
            <a:endParaRPr lang="en-GB"/>
          </a:p>
        </p:txBody>
      </p:sp>
      <p:sp>
        <p:nvSpPr>
          <p:cNvPr id="6" name="Content Placeholder 2">
            <a:extLst>
              <a:ext uri="{FF2B5EF4-FFF2-40B4-BE49-F238E27FC236}">
                <a16:creationId xmlns:a16="http://schemas.microsoft.com/office/drawing/2014/main" id="{76BD2F12-02ED-441E-95C3-85B92EB55A18}"/>
              </a:ext>
            </a:extLst>
          </p:cNvPr>
          <p:cNvSpPr txBox="1">
            <a:spLocks/>
          </p:cNvSpPr>
          <p:nvPr/>
        </p:nvSpPr>
        <p:spPr bwMode="auto">
          <a:xfrm>
            <a:off x="402167" y="1318042"/>
            <a:ext cx="8157007" cy="591191"/>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marL="177800" indent="-177800" algn="l" defTabSz="284163" rtl="0" fontAlgn="base">
              <a:spcBef>
                <a:spcPct val="20000"/>
              </a:spcBef>
              <a:spcAft>
                <a:spcPts val="375"/>
              </a:spcAft>
              <a:buClr>
                <a:srgbClr val="7F241A"/>
              </a:buClr>
              <a:buSzPct val="145000"/>
              <a:buFont typeface="Arial" charset="0"/>
              <a:buChar char="•"/>
              <a:defRPr sz="1750" kern="1200">
                <a:solidFill>
                  <a:schemeClr val="tx1"/>
                </a:solidFill>
                <a:latin typeface="Helvetica"/>
                <a:ea typeface="Constantia" charset="0"/>
                <a:cs typeface="Helvetica"/>
              </a:defRPr>
            </a:lvl1pPr>
            <a:lvl2pPr marL="463550" indent="-177800" algn="l" defTabSz="284163" rtl="0" fontAlgn="base">
              <a:spcBef>
                <a:spcPct val="20000"/>
              </a:spcBef>
              <a:spcAft>
                <a:spcPts val="375"/>
              </a:spcAft>
              <a:buClr>
                <a:srgbClr val="7F241A"/>
              </a:buClr>
              <a:buSzPct val="145000"/>
              <a:buFont typeface="Arial" charset="0"/>
              <a:buChar char="•"/>
              <a:defRPr sz="1500" kern="1200">
                <a:solidFill>
                  <a:schemeClr val="tx1"/>
                </a:solidFill>
                <a:latin typeface="Helvetica"/>
                <a:ea typeface="Constantia" charset="0"/>
                <a:cs typeface="Helvetica"/>
              </a:defRPr>
            </a:lvl2pPr>
            <a:lvl3pPr marL="749300" indent="-177800" algn="l" defTabSz="284163" rtl="0" fontAlgn="base">
              <a:spcBef>
                <a:spcPct val="20000"/>
              </a:spcBef>
              <a:spcAft>
                <a:spcPts val="375"/>
              </a:spcAft>
              <a:buClr>
                <a:srgbClr val="7F241A"/>
              </a:buClr>
              <a:buSzPct val="145000"/>
              <a:buFont typeface="Arial" charset="0"/>
              <a:buChar char="•"/>
              <a:defRPr sz="1250" kern="1200">
                <a:solidFill>
                  <a:schemeClr val="tx1"/>
                </a:solidFill>
                <a:latin typeface="Helvetica"/>
                <a:ea typeface="Constantia" charset="0"/>
                <a:cs typeface="Helvetica"/>
              </a:defRPr>
            </a:lvl3pPr>
            <a:lvl4pPr marL="963613" indent="-106363" algn="l" defTabSz="284163" rtl="0" fontAlgn="base">
              <a:spcBef>
                <a:spcPct val="20000"/>
              </a:spcBef>
              <a:spcAft>
                <a:spcPts val="375"/>
              </a:spcAft>
              <a:buClr>
                <a:srgbClr val="7F241A"/>
              </a:buClr>
              <a:buSzPct val="145000"/>
              <a:buFont typeface="Arial" charset="0"/>
              <a:buChar char="•"/>
              <a:defRPr sz="1125" kern="1200">
                <a:solidFill>
                  <a:schemeClr val="tx1"/>
                </a:solidFill>
                <a:latin typeface="Helvetica"/>
                <a:ea typeface="Constantia" charset="0"/>
                <a:cs typeface="Helvetica"/>
              </a:defRPr>
            </a:lvl4pPr>
            <a:lvl5pPr marL="1249363" indent="-106363" algn="l" defTabSz="284163" rtl="0" fontAlgn="base">
              <a:spcBef>
                <a:spcPct val="20000"/>
              </a:spcBef>
              <a:spcAft>
                <a:spcPts val="375"/>
              </a:spcAft>
              <a:buClr>
                <a:srgbClr val="7F241A"/>
              </a:buClr>
              <a:buSzPct val="145000"/>
              <a:buFont typeface="Arial" charset="0"/>
              <a:buChar char="•"/>
              <a:defRPr sz="1000" kern="1200">
                <a:solidFill>
                  <a:schemeClr val="tx1"/>
                </a:solidFill>
                <a:latin typeface="Helvetica"/>
                <a:ea typeface="Constantia" charset="0"/>
                <a:cs typeface="Helvetica"/>
              </a:defRPr>
            </a:lvl5pPr>
            <a:lvl6pPr marL="1571562" indent="-142869" algn="l" defTabSz="285739" rtl="0" eaLnBrk="1" latinLnBrk="0" hangingPunct="1">
              <a:spcBef>
                <a:spcPct val="20000"/>
              </a:spcBef>
              <a:spcAft>
                <a:spcPts val="375"/>
              </a:spcAft>
              <a:buClr>
                <a:schemeClr val="accent1">
                  <a:lumMod val="75000"/>
                </a:schemeClr>
              </a:buClr>
              <a:buSzPct val="145000"/>
              <a:buFont typeface="Arial"/>
              <a:buChar char="•"/>
              <a:defRPr sz="875" kern="1200" cap="none">
                <a:solidFill>
                  <a:schemeClr val="tx1"/>
                </a:solidFill>
                <a:effectLst/>
                <a:latin typeface="+mn-lt"/>
                <a:ea typeface="+mn-ea"/>
                <a:cs typeface="+mn-cs"/>
              </a:defRPr>
            </a:lvl6pPr>
            <a:lvl7pPr marL="1857301" indent="-142869" algn="l" defTabSz="285739" rtl="0" eaLnBrk="1" latinLnBrk="0" hangingPunct="1">
              <a:spcBef>
                <a:spcPct val="20000"/>
              </a:spcBef>
              <a:spcAft>
                <a:spcPts val="375"/>
              </a:spcAft>
              <a:buClr>
                <a:schemeClr val="accent1">
                  <a:lumMod val="75000"/>
                </a:schemeClr>
              </a:buClr>
              <a:buSzPct val="145000"/>
              <a:buFont typeface="Arial"/>
              <a:buChar char="•"/>
              <a:defRPr sz="875" kern="1200" cap="none">
                <a:solidFill>
                  <a:schemeClr val="tx1"/>
                </a:solidFill>
                <a:effectLst/>
                <a:latin typeface="+mn-lt"/>
                <a:ea typeface="+mn-ea"/>
                <a:cs typeface="+mn-cs"/>
              </a:defRPr>
            </a:lvl7pPr>
            <a:lvl8pPr marL="2143039" indent="-142869" algn="l" defTabSz="285739" rtl="0" eaLnBrk="1" latinLnBrk="0" hangingPunct="1">
              <a:spcBef>
                <a:spcPct val="20000"/>
              </a:spcBef>
              <a:spcAft>
                <a:spcPts val="375"/>
              </a:spcAft>
              <a:buClr>
                <a:schemeClr val="accent1">
                  <a:lumMod val="75000"/>
                </a:schemeClr>
              </a:buClr>
              <a:buSzPct val="145000"/>
              <a:buFont typeface="Arial"/>
              <a:buChar char="•"/>
              <a:defRPr sz="875" kern="1200" cap="none">
                <a:solidFill>
                  <a:schemeClr val="tx1"/>
                </a:solidFill>
                <a:effectLst/>
                <a:latin typeface="+mn-lt"/>
                <a:ea typeface="+mn-ea"/>
                <a:cs typeface="+mn-cs"/>
              </a:defRPr>
            </a:lvl8pPr>
            <a:lvl9pPr marL="2428778" indent="-142869" algn="l" defTabSz="285739" rtl="0" eaLnBrk="1" latinLnBrk="0" hangingPunct="1">
              <a:spcBef>
                <a:spcPct val="20000"/>
              </a:spcBef>
              <a:spcAft>
                <a:spcPts val="375"/>
              </a:spcAft>
              <a:buClr>
                <a:schemeClr val="accent1">
                  <a:lumMod val="75000"/>
                </a:schemeClr>
              </a:buClr>
              <a:buSzPct val="145000"/>
              <a:buFont typeface="Arial"/>
              <a:buChar char="•"/>
              <a:defRPr sz="875" kern="1200" cap="none">
                <a:solidFill>
                  <a:schemeClr val="tx1"/>
                </a:solidFill>
                <a:effectLst/>
                <a:latin typeface="+mn-lt"/>
                <a:ea typeface="+mn-ea"/>
                <a:cs typeface="+mn-cs"/>
              </a:defRPr>
            </a:lvl9pPr>
          </a:lstStyle>
          <a:p>
            <a:pPr marL="0" indent="0" eaLnBrk="1" hangingPunct="1">
              <a:buNone/>
            </a:pPr>
            <a:r>
              <a:rPr lang="en-US" dirty="0"/>
              <a:t>Fetch using </a:t>
            </a:r>
            <a:r>
              <a:rPr lang="en-US" b="1" dirty="0" err="1"/>
              <a:t>urllib</a:t>
            </a:r>
            <a:r>
              <a:rPr lang="en-US" dirty="0"/>
              <a:t>, read using Pandas’ </a:t>
            </a:r>
            <a:r>
              <a:rPr lang="en-US" b="1" dirty="0" err="1"/>
              <a:t>read_csv</a:t>
            </a:r>
            <a:r>
              <a:rPr lang="en-US" b="1" dirty="0"/>
              <a:t>:</a:t>
            </a:r>
            <a:endParaRPr lang="en-US" dirty="0"/>
          </a:p>
          <a:p>
            <a:pPr eaLnBrk="1" hangingPunct="1"/>
            <a:endParaRPr lang="en-US" dirty="0"/>
          </a:p>
        </p:txBody>
      </p:sp>
      <p:pic>
        <p:nvPicPr>
          <p:cNvPr id="10" name="Picture 9">
            <a:extLst>
              <a:ext uri="{FF2B5EF4-FFF2-40B4-BE49-F238E27FC236}">
                <a16:creationId xmlns:a16="http://schemas.microsoft.com/office/drawing/2014/main" id="{B9F1EED9-A915-47C5-A574-5481A7064784}"/>
              </a:ext>
            </a:extLst>
          </p:cNvPr>
          <p:cNvPicPr>
            <a:picLocks noChangeAspect="1"/>
          </p:cNvPicPr>
          <p:nvPr/>
        </p:nvPicPr>
        <p:blipFill>
          <a:blip r:embed="rId3"/>
          <a:stretch>
            <a:fillRect/>
          </a:stretch>
        </p:blipFill>
        <p:spPr>
          <a:xfrm>
            <a:off x="61524" y="3382959"/>
            <a:ext cx="8974483" cy="2211569"/>
          </a:xfrm>
          <a:prstGeom prst="rect">
            <a:avLst/>
          </a:prstGeom>
        </p:spPr>
      </p:pic>
      <p:sp>
        <p:nvSpPr>
          <p:cNvPr id="8" name="TextBox 7">
            <a:extLst>
              <a:ext uri="{FF2B5EF4-FFF2-40B4-BE49-F238E27FC236}">
                <a16:creationId xmlns:a16="http://schemas.microsoft.com/office/drawing/2014/main" id="{77A75C1B-B218-4BAE-B11F-CD2649F0DF41}"/>
              </a:ext>
            </a:extLst>
          </p:cNvPr>
          <p:cNvSpPr txBox="1"/>
          <p:nvPr/>
        </p:nvSpPr>
        <p:spPr>
          <a:xfrm>
            <a:off x="664633" y="1664548"/>
            <a:ext cx="8077200" cy="1815882"/>
          </a:xfrm>
          <a:prstGeom prst="rect">
            <a:avLst/>
          </a:prstGeom>
          <a:solidFill>
            <a:schemeClr val="tx2">
              <a:lumMod val="10000"/>
              <a:lumOff val="90000"/>
            </a:schemeClr>
          </a:solidFill>
        </p:spPr>
        <p:txBody>
          <a:bodyPr wrap="square" rtlCol="0">
            <a:spAutoFit/>
          </a:bodyPr>
          <a:lstStyle/>
          <a:p>
            <a:r>
              <a:rPr lang="en-US" sz="1400" dirty="0">
                <a:latin typeface="Consolas" panose="020B0609020204030204" pitchFamily="49" charset="0"/>
              </a:rPr>
              <a:t>import </a:t>
            </a:r>
            <a:r>
              <a:rPr lang="en-US" sz="1400" dirty="0" err="1">
                <a:latin typeface="Consolas" panose="020B0609020204030204" pitchFamily="49" charset="0"/>
              </a:rPr>
              <a:t>urllib</a:t>
            </a:r>
            <a:endParaRPr lang="en-US" sz="1400" dirty="0">
              <a:latin typeface="Consolas" panose="020B0609020204030204" pitchFamily="49" charset="0"/>
            </a:endParaRPr>
          </a:p>
          <a:p>
            <a:r>
              <a:rPr lang="en-US" sz="1400" dirty="0">
                <a:latin typeface="Consolas" panose="020B0609020204030204" pitchFamily="49" charset="0"/>
              </a:rPr>
              <a:t>import pandas as pd</a:t>
            </a:r>
          </a:p>
          <a:p>
            <a:endParaRPr lang="en-US" sz="1400" dirty="0">
              <a:latin typeface="Consolas" panose="020B0609020204030204" pitchFamily="49" charset="0"/>
            </a:endParaRPr>
          </a:p>
          <a:p>
            <a:r>
              <a:rPr lang="en-US" sz="1400" dirty="0">
                <a:latin typeface="Consolas" panose="020B0609020204030204" pitchFamily="49" charset="0"/>
              </a:rPr>
              <a:t>data = </a:t>
            </a:r>
            <a:r>
              <a:rPr lang="en-US" sz="1400" dirty="0" err="1">
                <a:latin typeface="Consolas" panose="020B0609020204030204" pitchFamily="49" charset="0"/>
              </a:rPr>
              <a:t>urllib.request.urlopen</a:t>
            </a:r>
            <a:r>
              <a:rPr lang="en-US" sz="1400" dirty="0">
                <a:latin typeface="Consolas" panose="020B0609020204030204" pitchFamily="49" charset="0"/>
              </a:rPr>
              <a:t>('https://gist.githubusercontent.com/</a:t>
            </a:r>
            <a:r>
              <a:rPr lang="en-US" sz="1400" dirty="0" err="1">
                <a:latin typeface="Consolas" panose="020B0609020204030204" pitchFamily="49" charset="0"/>
              </a:rPr>
              <a:t>jvilledieu</a:t>
            </a:r>
            <a:r>
              <a:rPr lang="en-US" sz="1400" dirty="0">
                <a:latin typeface="Consolas" panose="020B0609020204030204" pitchFamily="49" charset="0"/>
              </a:rPr>
              <a:t>/c3afe5bc21da28880a30/raw/a344034b82a11433ba6f149afa47e57567d4a18f/Companies.csv')</a:t>
            </a:r>
          </a:p>
          <a:p>
            <a:endParaRPr lang="en-US" sz="1400" dirty="0">
              <a:latin typeface="Consolas" panose="020B0609020204030204" pitchFamily="49" charset="0"/>
            </a:endParaRPr>
          </a:p>
          <a:p>
            <a:r>
              <a:rPr lang="en-US" sz="1400" dirty="0" err="1">
                <a:latin typeface="Consolas" panose="020B0609020204030204" pitchFamily="49" charset="0"/>
              </a:rPr>
              <a:t>company_data_df</a:t>
            </a:r>
            <a:r>
              <a:rPr lang="en-US" sz="1400" dirty="0">
                <a:latin typeface="Consolas" panose="020B0609020204030204" pitchFamily="49" charset="0"/>
              </a:rPr>
              <a:t> = </a:t>
            </a:r>
            <a:r>
              <a:rPr lang="en-US" sz="1400" dirty="0" err="1">
                <a:latin typeface="Consolas" panose="020B0609020204030204" pitchFamily="49" charset="0"/>
              </a:rPr>
              <a:t>pd.read_csv</a:t>
            </a:r>
            <a:r>
              <a:rPr lang="en-US" sz="1400" dirty="0">
                <a:latin typeface="Consolas" panose="020B0609020204030204" pitchFamily="49" charset="0"/>
              </a:rPr>
              <a:t>(data)</a:t>
            </a:r>
          </a:p>
        </p:txBody>
      </p:sp>
    </p:spTree>
    <p:extLst>
      <p:ext uri="{BB962C8B-B14F-4D97-AF65-F5344CB8AC3E}">
        <p14:creationId xmlns:p14="http://schemas.microsoft.com/office/powerpoint/2010/main" val="1694566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CF339-733C-4806-9CC2-C295B829EA7E}"/>
              </a:ext>
            </a:extLst>
          </p:cNvPr>
          <p:cNvSpPr>
            <a:spLocks noGrp="1"/>
          </p:cNvSpPr>
          <p:nvPr>
            <p:ph type="title"/>
          </p:nvPr>
        </p:nvSpPr>
        <p:spPr>
          <a:xfrm>
            <a:off x="71718" y="63322"/>
            <a:ext cx="9000564" cy="1120907"/>
          </a:xfrm>
        </p:spPr>
        <p:txBody>
          <a:bodyPr/>
          <a:lstStyle/>
          <a:p>
            <a:r>
              <a:rPr lang="en-US" dirty="0"/>
              <a:t>Acquiring Data (2/3):</a:t>
            </a:r>
            <a:br>
              <a:rPr lang="en-US" dirty="0"/>
            </a:br>
            <a:r>
              <a:rPr lang="en-US" sz="2800" dirty="0"/>
              <a:t>Reading table of companies and CEOs from Wikipedia page.</a:t>
            </a:r>
            <a:endParaRPr lang="en-US" dirty="0"/>
          </a:p>
        </p:txBody>
      </p:sp>
      <p:sp>
        <p:nvSpPr>
          <p:cNvPr id="3" name="Content Placeholder 2">
            <a:extLst>
              <a:ext uri="{FF2B5EF4-FFF2-40B4-BE49-F238E27FC236}">
                <a16:creationId xmlns:a16="http://schemas.microsoft.com/office/drawing/2014/main" id="{E3635E9B-38C1-4FB4-98EE-5B3850D06ADD}"/>
              </a:ext>
            </a:extLst>
          </p:cNvPr>
          <p:cNvSpPr>
            <a:spLocks noGrp="1"/>
          </p:cNvSpPr>
          <p:nvPr>
            <p:ph idx="1"/>
          </p:nvPr>
        </p:nvSpPr>
        <p:spPr>
          <a:xfrm>
            <a:off x="470263" y="1197766"/>
            <a:ext cx="8157007" cy="591191"/>
          </a:xfrm>
        </p:spPr>
        <p:txBody>
          <a:bodyPr/>
          <a:lstStyle/>
          <a:p>
            <a:pPr marL="0" indent="0">
              <a:buNone/>
            </a:pPr>
            <a:r>
              <a:rPr lang="en-US" dirty="0"/>
              <a:t>Import from files using Pandas’ </a:t>
            </a:r>
            <a:r>
              <a:rPr lang="en-US" b="1" dirty="0" err="1"/>
              <a:t>read_html</a:t>
            </a:r>
            <a:r>
              <a:rPr lang="en-US" dirty="0"/>
              <a:t>:</a:t>
            </a:r>
          </a:p>
          <a:p>
            <a:endParaRPr lang="en-US" dirty="0"/>
          </a:p>
        </p:txBody>
      </p:sp>
      <p:sp>
        <p:nvSpPr>
          <p:cNvPr id="4" name="Footer Placeholder 3">
            <a:extLst>
              <a:ext uri="{FF2B5EF4-FFF2-40B4-BE49-F238E27FC236}">
                <a16:creationId xmlns:a16="http://schemas.microsoft.com/office/drawing/2014/main" id="{80296005-09AC-4CC7-86B8-31E22803BB72}"/>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BAA03EE3-480C-4877-B92C-5462E2FFCCF7}"/>
              </a:ext>
            </a:extLst>
          </p:cNvPr>
          <p:cNvSpPr>
            <a:spLocks noGrp="1"/>
          </p:cNvSpPr>
          <p:nvPr>
            <p:ph type="sldNum" sz="quarter" idx="12"/>
          </p:nvPr>
        </p:nvSpPr>
        <p:spPr/>
        <p:txBody>
          <a:bodyPr/>
          <a:lstStyle/>
          <a:p>
            <a:pPr>
              <a:defRPr/>
            </a:pPr>
            <a:fld id="{B5D931A1-A42B-F94C-ADA3-91D74B0ACBA8}" type="slidenum">
              <a:rPr lang="en-GB" smtClean="0"/>
              <a:pPr>
                <a:defRPr/>
              </a:pPr>
              <a:t>12</a:t>
            </a:fld>
            <a:endParaRPr lang="en-GB"/>
          </a:p>
        </p:txBody>
      </p:sp>
      <p:sp>
        <p:nvSpPr>
          <p:cNvPr id="7" name="TextBox 6">
            <a:extLst>
              <a:ext uri="{FF2B5EF4-FFF2-40B4-BE49-F238E27FC236}">
                <a16:creationId xmlns:a16="http://schemas.microsoft.com/office/drawing/2014/main" id="{0E150F14-354B-4A9A-9A46-B3267054FE31}"/>
              </a:ext>
            </a:extLst>
          </p:cNvPr>
          <p:cNvSpPr txBox="1"/>
          <p:nvPr/>
        </p:nvSpPr>
        <p:spPr>
          <a:xfrm>
            <a:off x="787400" y="1954058"/>
            <a:ext cx="3855543" cy="307777"/>
          </a:xfrm>
          <a:prstGeom prst="rect">
            <a:avLst/>
          </a:prstGeom>
          <a:noFill/>
        </p:spPr>
        <p:txBody>
          <a:bodyPr wrap="none" rtlCol="0">
            <a:spAutoFit/>
          </a:bodyPr>
          <a:lstStyle/>
          <a:p>
            <a:r>
              <a:rPr lang="en-US" dirty="0"/>
              <a:t>Takes the first (0</a:t>
            </a:r>
            <a:r>
              <a:rPr lang="en-US" baseline="30000" dirty="0"/>
              <a:t>th</a:t>
            </a:r>
            <a:r>
              <a:rPr lang="en-US" dirty="0"/>
              <a:t>) HTML table (see below) …</a:t>
            </a:r>
          </a:p>
        </p:txBody>
      </p:sp>
      <p:pic>
        <p:nvPicPr>
          <p:cNvPr id="9" name="Picture 8">
            <a:extLst>
              <a:ext uri="{FF2B5EF4-FFF2-40B4-BE49-F238E27FC236}">
                <a16:creationId xmlns:a16="http://schemas.microsoft.com/office/drawing/2014/main" id="{7C1AC430-5E37-4F21-A85E-5A22BAE396A7}"/>
              </a:ext>
            </a:extLst>
          </p:cNvPr>
          <p:cNvPicPr>
            <a:picLocks noChangeAspect="1"/>
          </p:cNvPicPr>
          <p:nvPr/>
        </p:nvPicPr>
        <p:blipFill rotWithShape="1">
          <a:blip r:embed="rId3"/>
          <a:srcRect t="2" r="10834" b="43035"/>
          <a:stretch/>
        </p:blipFill>
        <p:spPr>
          <a:xfrm>
            <a:off x="470263" y="2264093"/>
            <a:ext cx="8153400" cy="3017520"/>
          </a:xfrm>
          <a:prstGeom prst="rect">
            <a:avLst/>
          </a:prstGeom>
        </p:spPr>
      </p:pic>
      <p:sp>
        <p:nvSpPr>
          <p:cNvPr id="8" name="Rectangle 7">
            <a:extLst>
              <a:ext uri="{FF2B5EF4-FFF2-40B4-BE49-F238E27FC236}">
                <a16:creationId xmlns:a16="http://schemas.microsoft.com/office/drawing/2014/main" id="{DA62F080-165D-42FA-9259-12449E3BFADB}"/>
              </a:ext>
            </a:extLst>
          </p:cNvPr>
          <p:cNvSpPr/>
          <p:nvPr/>
        </p:nvSpPr>
        <p:spPr>
          <a:xfrm>
            <a:off x="470263" y="1473986"/>
            <a:ext cx="8529970" cy="523220"/>
          </a:xfrm>
          <a:prstGeom prst="rect">
            <a:avLst/>
          </a:prstGeom>
          <a:solidFill>
            <a:schemeClr val="tx2">
              <a:lumMod val="10000"/>
              <a:lumOff val="90000"/>
            </a:schemeClr>
          </a:solidFill>
        </p:spPr>
        <p:txBody>
          <a:bodyPr wrap="square">
            <a:spAutoFit/>
          </a:bodyPr>
          <a:lstStyle/>
          <a:p>
            <a:r>
              <a:rPr lang="en-US" sz="1400" dirty="0" err="1">
                <a:latin typeface="Consolas" panose="020B0609020204030204" pitchFamily="49" charset="0"/>
              </a:rPr>
              <a:t>company_ceos_df</a:t>
            </a:r>
            <a:r>
              <a:rPr lang="en-US" sz="1400" dirty="0">
                <a:latin typeface="Consolas" panose="020B0609020204030204" pitchFamily="49" charset="0"/>
              </a:rPr>
              <a:t> = </a:t>
            </a:r>
            <a:r>
              <a:rPr lang="en-US" sz="1400" dirty="0" err="1">
                <a:latin typeface="Consolas" panose="020B0609020204030204" pitchFamily="49" charset="0"/>
              </a:rPr>
              <a:t>pd.read_html</a:t>
            </a:r>
            <a:r>
              <a:rPr lang="en-US" sz="1400" dirty="0">
                <a:latin typeface="Consolas" panose="020B0609020204030204" pitchFamily="49" charset="0"/>
              </a:rPr>
              <a:t>( 'https://en.wikipedia.org/wiki/</a:t>
            </a:r>
            <a:r>
              <a:rPr lang="en-US" sz="1400" dirty="0" err="1">
                <a:latin typeface="Consolas" panose="020B0609020204030204" pitchFamily="49" charset="0"/>
              </a:rPr>
              <a:t>List_of_chief_executive_officers#List_of_CEOs</a:t>
            </a:r>
            <a:r>
              <a:rPr lang="en-US" sz="1400" dirty="0">
                <a:latin typeface="Consolas" panose="020B0609020204030204" pitchFamily="49" charset="0"/>
              </a:rPr>
              <a:t>')[0]</a:t>
            </a:r>
          </a:p>
        </p:txBody>
      </p:sp>
      <p:sp>
        <p:nvSpPr>
          <p:cNvPr id="6" name="TextBox 5">
            <a:extLst>
              <a:ext uri="{FF2B5EF4-FFF2-40B4-BE49-F238E27FC236}">
                <a16:creationId xmlns:a16="http://schemas.microsoft.com/office/drawing/2014/main" id="{54EBCE5B-3C1A-1E44-9DEB-776CC9DD4D38}"/>
              </a:ext>
            </a:extLst>
          </p:cNvPr>
          <p:cNvSpPr txBox="1"/>
          <p:nvPr/>
        </p:nvSpPr>
        <p:spPr>
          <a:xfrm>
            <a:off x="465863" y="5210861"/>
            <a:ext cx="364202" cy="307777"/>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2245714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CF339-733C-4806-9CC2-C295B829EA7E}"/>
              </a:ext>
            </a:extLst>
          </p:cNvPr>
          <p:cNvSpPr>
            <a:spLocks noGrp="1"/>
          </p:cNvSpPr>
          <p:nvPr>
            <p:ph type="title"/>
          </p:nvPr>
        </p:nvSpPr>
        <p:spPr>
          <a:xfrm>
            <a:off x="71718" y="63322"/>
            <a:ext cx="9000564" cy="1120907"/>
          </a:xfrm>
        </p:spPr>
        <p:txBody>
          <a:bodyPr/>
          <a:lstStyle/>
          <a:p>
            <a:r>
              <a:rPr lang="en-US" dirty="0"/>
              <a:t>Acquiring Data (2/3):</a:t>
            </a:r>
            <a:br>
              <a:rPr lang="en-US" dirty="0"/>
            </a:br>
            <a:r>
              <a:rPr lang="en-US" sz="2800" dirty="0"/>
              <a:t>Reading table of companies and CEOs from Wikipedia page.</a:t>
            </a:r>
            <a:endParaRPr lang="en-US" dirty="0"/>
          </a:p>
        </p:txBody>
      </p:sp>
      <p:sp>
        <p:nvSpPr>
          <p:cNvPr id="3" name="Content Placeholder 2">
            <a:extLst>
              <a:ext uri="{FF2B5EF4-FFF2-40B4-BE49-F238E27FC236}">
                <a16:creationId xmlns:a16="http://schemas.microsoft.com/office/drawing/2014/main" id="{E3635E9B-38C1-4FB4-98EE-5B3850D06ADD}"/>
              </a:ext>
            </a:extLst>
          </p:cNvPr>
          <p:cNvSpPr>
            <a:spLocks noGrp="1"/>
          </p:cNvSpPr>
          <p:nvPr>
            <p:ph idx="1"/>
          </p:nvPr>
        </p:nvSpPr>
        <p:spPr>
          <a:xfrm>
            <a:off x="470263" y="1197766"/>
            <a:ext cx="8157007" cy="591191"/>
          </a:xfrm>
        </p:spPr>
        <p:txBody>
          <a:bodyPr/>
          <a:lstStyle/>
          <a:p>
            <a:pPr marL="0" indent="0">
              <a:buNone/>
            </a:pPr>
            <a:r>
              <a:rPr lang="en-US"/>
              <a:t>Import from files using </a:t>
            </a:r>
            <a:r>
              <a:rPr lang="en-US" dirty="0"/>
              <a:t>Pandas’ </a:t>
            </a:r>
            <a:r>
              <a:rPr lang="en-US" b="1" dirty="0" err="1"/>
              <a:t>read_html</a:t>
            </a:r>
            <a:r>
              <a:rPr lang="en-US" dirty="0"/>
              <a:t>:</a:t>
            </a:r>
          </a:p>
          <a:p>
            <a:endParaRPr lang="en-US" dirty="0"/>
          </a:p>
        </p:txBody>
      </p:sp>
      <p:sp>
        <p:nvSpPr>
          <p:cNvPr id="4" name="Footer Placeholder 3">
            <a:extLst>
              <a:ext uri="{FF2B5EF4-FFF2-40B4-BE49-F238E27FC236}">
                <a16:creationId xmlns:a16="http://schemas.microsoft.com/office/drawing/2014/main" id="{80296005-09AC-4CC7-86B8-31E22803BB72}"/>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BAA03EE3-480C-4877-B92C-5462E2FFCCF7}"/>
              </a:ext>
            </a:extLst>
          </p:cNvPr>
          <p:cNvSpPr>
            <a:spLocks noGrp="1"/>
          </p:cNvSpPr>
          <p:nvPr>
            <p:ph type="sldNum" sz="quarter" idx="12"/>
          </p:nvPr>
        </p:nvSpPr>
        <p:spPr/>
        <p:txBody>
          <a:bodyPr/>
          <a:lstStyle/>
          <a:p>
            <a:pPr>
              <a:defRPr/>
            </a:pPr>
            <a:fld id="{B5D931A1-A42B-F94C-ADA3-91D74B0ACBA8}" type="slidenum">
              <a:rPr lang="en-GB" smtClean="0"/>
              <a:pPr>
                <a:defRPr/>
              </a:pPr>
              <a:t>13</a:t>
            </a:fld>
            <a:endParaRPr lang="en-GB"/>
          </a:p>
        </p:txBody>
      </p:sp>
      <p:sp>
        <p:nvSpPr>
          <p:cNvPr id="7" name="TextBox 6">
            <a:extLst>
              <a:ext uri="{FF2B5EF4-FFF2-40B4-BE49-F238E27FC236}">
                <a16:creationId xmlns:a16="http://schemas.microsoft.com/office/drawing/2014/main" id="{0E150F14-354B-4A9A-9A46-B3267054FE31}"/>
              </a:ext>
            </a:extLst>
          </p:cNvPr>
          <p:cNvSpPr txBox="1"/>
          <p:nvPr/>
        </p:nvSpPr>
        <p:spPr>
          <a:xfrm>
            <a:off x="787400" y="1954058"/>
            <a:ext cx="2779928" cy="307777"/>
          </a:xfrm>
          <a:prstGeom prst="rect">
            <a:avLst/>
          </a:prstGeom>
          <a:noFill/>
        </p:spPr>
        <p:txBody>
          <a:bodyPr wrap="none" rtlCol="0">
            <a:spAutoFit/>
          </a:bodyPr>
          <a:lstStyle/>
          <a:p>
            <a:r>
              <a:rPr lang="en-US" dirty="0"/>
              <a:t>… and turns it into a </a:t>
            </a:r>
            <a:r>
              <a:rPr lang="en-US" dirty="0" err="1"/>
              <a:t>DataFrame</a:t>
            </a:r>
            <a:r>
              <a:rPr lang="en-US" dirty="0"/>
              <a:t>.</a:t>
            </a:r>
          </a:p>
        </p:txBody>
      </p:sp>
      <p:sp>
        <p:nvSpPr>
          <p:cNvPr id="8" name="Rectangle 7">
            <a:extLst>
              <a:ext uri="{FF2B5EF4-FFF2-40B4-BE49-F238E27FC236}">
                <a16:creationId xmlns:a16="http://schemas.microsoft.com/office/drawing/2014/main" id="{DA62F080-165D-42FA-9259-12449E3BFADB}"/>
              </a:ext>
            </a:extLst>
          </p:cNvPr>
          <p:cNvSpPr/>
          <p:nvPr/>
        </p:nvSpPr>
        <p:spPr>
          <a:xfrm>
            <a:off x="470263" y="1473986"/>
            <a:ext cx="8529970" cy="523220"/>
          </a:xfrm>
          <a:prstGeom prst="rect">
            <a:avLst/>
          </a:prstGeom>
          <a:solidFill>
            <a:schemeClr val="tx2">
              <a:lumMod val="10000"/>
              <a:lumOff val="90000"/>
            </a:schemeClr>
          </a:solidFill>
        </p:spPr>
        <p:txBody>
          <a:bodyPr wrap="square">
            <a:spAutoFit/>
          </a:bodyPr>
          <a:lstStyle/>
          <a:p>
            <a:r>
              <a:rPr lang="en-US" sz="1400" dirty="0" err="1">
                <a:latin typeface="Consolas" panose="020B0609020204030204" pitchFamily="49" charset="0"/>
              </a:rPr>
              <a:t>company_ceos_df</a:t>
            </a:r>
            <a:r>
              <a:rPr lang="en-US" sz="1400" dirty="0">
                <a:latin typeface="Consolas" panose="020B0609020204030204" pitchFamily="49" charset="0"/>
              </a:rPr>
              <a:t> = </a:t>
            </a:r>
            <a:r>
              <a:rPr lang="en-US" sz="1400" dirty="0" err="1">
                <a:latin typeface="Consolas" panose="020B0609020204030204" pitchFamily="49" charset="0"/>
              </a:rPr>
              <a:t>pd.read_html</a:t>
            </a:r>
            <a:r>
              <a:rPr lang="en-US" sz="1400" dirty="0">
                <a:latin typeface="Consolas" panose="020B0609020204030204" pitchFamily="49" charset="0"/>
              </a:rPr>
              <a:t>( 'https://en.wikipedia.org/wiki/</a:t>
            </a:r>
            <a:r>
              <a:rPr lang="en-US" sz="1400" dirty="0" err="1">
                <a:latin typeface="Consolas" panose="020B0609020204030204" pitchFamily="49" charset="0"/>
              </a:rPr>
              <a:t>List_of_chief_executive_officers#List_of_CEOs</a:t>
            </a:r>
            <a:r>
              <a:rPr lang="en-US" sz="1400" dirty="0">
                <a:latin typeface="Consolas" panose="020B0609020204030204" pitchFamily="49" charset="0"/>
              </a:rPr>
              <a:t>')[0]</a:t>
            </a:r>
          </a:p>
        </p:txBody>
      </p:sp>
      <p:pic>
        <p:nvPicPr>
          <p:cNvPr id="10" name="Picture 9">
            <a:extLst>
              <a:ext uri="{FF2B5EF4-FFF2-40B4-BE49-F238E27FC236}">
                <a16:creationId xmlns:a16="http://schemas.microsoft.com/office/drawing/2014/main" id="{05E62B4D-DCA3-B341-8DF0-172CAF1E2A85}"/>
              </a:ext>
            </a:extLst>
          </p:cNvPr>
          <p:cNvPicPr>
            <a:picLocks noChangeAspect="1"/>
          </p:cNvPicPr>
          <p:nvPr/>
        </p:nvPicPr>
        <p:blipFill>
          <a:blip r:embed="rId3"/>
          <a:stretch>
            <a:fillRect/>
          </a:stretch>
        </p:blipFill>
        <p:spPr>
          <a:xfrm>
            <a:off x="29799" y="2256227"/>
            <a:ext cx="8970434" cy="2817137"/>
          </a:xfrm>
          <a:prstGeom prst="rect">
            <a:avLst/>
          </a:prstGeom>
        </p:spPr>
      </p:pic>
    </p:spTree>
    <p:extLst>
      <p:ext uri="{BB962C8B-B14F-4D97-AF65-F5344CB8AC3E}">
        <p14:creationId xmlns:p14="http://schemas.microsoft.com/office/powerpoint/2010/main" val="3137024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9C923-EF90-4E4C-9866-9004D72C4453}"/>
              </a:ext>
            </a:extLst>
          </p:cNvPr>
          <p:cNvSpPr>
            <a:spLocks noGrp="1"/>
          </p:cNvSpPr>
          <p:nvPr>
            <p:ph type="title"/>
          </p:nvPr>
        </p:nvSpPr>
        <p:spPr/>
        <p:txBody>
          <a:bodyPr/>
          <a:lstStyle/>
          <a:p>
            <a:r>
              <a:rPr lang="en-US" dirty="0"/>
              <a:t>Persisting data to &amp; reading from a Database Management System (DBMS)</a:t>
            </a:r>
          </a:p>
        </p:txBody>
      </p:sp>
      <p:pic>
        <p:nvPicPr>
          <p:cNvPr id="6" name="Content Placeholder 5">
            <a:extLst>
              <a:ext uri="{FF2B5EF4-FFF2-40B4-BE49-F238E27FC236}">
                <a16:creationId xmlns:a16="http://schemas.microsoft.com/office/drawing/2014/main" id="{F3A0C9F6-F8D7-4825-B9F9-65D32F7E1C54}"/>
              </a:ext>
            </a:extLst>
          </p:cNvPr>
          <p:cNvPicPr>
            <a:picLocks noGrp="1" noChangeAspect="1"/>
          </p:cNvPicPr>
          <p:nvPr>
            <p:ph idx="1"/>
          </p:nvPr>
        </p:nvPicPr>
        <p:blipFill>
          <a:blip r:embed="rId3"/>
          <a:stretch>
            <a:fillRect/>
          </a:stretch>
        </p:blipFill>
        <p:spPr>
          <a:xfrm>
            <a:off x="469107" y="1511926"/>
            <a:ext cx="8158163" cy="1621173"/>
          </a:xfrm>
          <a:prstGeom prst="rect">
            <a:avLst/>
          </a:prstGeom>
        </p:spPr>
      </p:pic>
      <p:sp>
        <p:nvSpPr>
          <p:cNvPr id="4" name="Footer Placeholder 3">
            <a:extLst>
              <a:ext uri="{FF2B5EF4-FFF2-40B4-BE49-F238E27FC236}">
                <a16:creationId xmlns:a16="http://schemas.microsoft.com/office/drawing/2014/main" id="{0A9F4B90-B8A4-4D04-8B42-CC3CA456296B}"/>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399541DB-1B81-4596-A1FB-66C9781E59CA}"/>
              </a:ext>
            </a:extLst>
          </p:cNvPr>
          <p:cNvSpPr>
            <a:spLocks noGrp="1"/>
          </p:cNvSpPr>
          <p:nvPr>
            <p:ph type="sldNum" sz="quarter" idx="12"/>
          </p:nvPr>
        </p:nvSpPr>
        <p:spPr/>
        <p:txBody>
          <a:bodyPr/>
          <a:lstStyle/>
          <a:p>
            <a:pPr>
              <a:defRPr/>
            </a:pPr>
            <a:fld id="{B5D931A1-A42B-F94C-ADA3-91D74B0ACBA8}" type="slidenum">
              <a:rPr lang="en-GB" smtClean="0"/>
              <a:pPr>
                <a:defRPr/>
              </a:pPr>
              <a:t>14</a:t>
            </a:fld>
            <a:endParaRPr lang="en-GB"/>
          </a:p>
        </p:txBody>
      </p:sp>
      <p:sp>
        <p:nvSpPr>
          <p:cNvPr id="7" name="TextBox 6">
            <a:extLst>
              <a:ext uri="{FF2B5EF4-FFF2-40B4-BE49-F238E27FC236}">
                <a16:creationId xmlns:a16="http://schemas.microsoft.com/office/drawing/2014/main" id="{62DA1CA5-2CCF-404F-AC6D-21D46B44587D}"/>
              </a:ext>
            </a:extLst>
          </p:cNvPr>
          <p:cNvSpPr txBox="1"/>
          <p:nvPr/>
        </p:nvSpPr>
        <p:spPr>
          <a:xfrm>
            <a:off x="1003978" y="3464243"/>
            <a:ext cx="6438650" cy="1969770"/>
          </a:xfrm>
          <a:prstGeom prst="rect">
            <a:avLst/>
          </a:prstGeom>
          <a:noFill/>
        </p:spPr>
        <p:txBody>
          <a:bodyPr wrap="square" rtlCol="0">
            <a:spAutoFit/>
          </a:bodyPr>
          <a:lstStyle/>
          <a:p>
            <a:r>
              <a:rPr lang="en-US" sz="1800" dirty="0">
                <a:solidFill>
                  <a:schemeClr val="tx1"/>
                </a:solidFill>
              </a:rPr>
              <a:t>For reasons of efficiency, and because web pages change over time, it is useful to persist the current copy.</a:t>
            </a:r>
          </a:p>
          <a:p>
            <a:endParaRPr lang="en-US" sz="1800" dirty="0">
              <a:solidFill>
                <a:schemeClr val="tx1"/>
              </a:solidFill>
            </a:endParaRPr>
          </a:p>
          <a:p>
            <a:r>
              <a:rPr lang="en-US" sz="1800" dirty="0">
                <a:solidFill>
                  <a:schemeClr val="tx1"/>
                </a:solidFill>
              </a:rPr>
              <a:t>This uses a simple relational DBMS called </a:t>
            </a:r>
            <a:r>
              <a:rPr lang="en-US" sz="1800" dirty="0" err="1">
                <a:solidFill>
                  <a:schemeClr val="tx1"/>
                </a:solidFill>
              </a:rPr>
              <a:t>sqlite</a:t>
            </a:r>
            <a:r>
              <a:rPr lang="en-US" sz="1800" dirty="0">
                <a:solidFill>
                  <a:schemeClr val="tx1"/>
                </a:solidFill>
              </a:rPr>
              <a:t> – if you want to share data you should probably use something like PostgreSQL on the Cloud</a:t>
            </a:r>
          </a:p>
          <a:p>
            <a:endParaRPr lang="en-US" dirty="0"/>
          </a:p>
        </p:txBody>
      </p:sp>
    </p:spTree>
    <p:extLst>
      <p:ext uri="{BB962C8B-B14F-4D97-AF65-F5344CB8AC3E}">
        <p14:creationId xmlns:p14="http://schemas.microsoft.com/office/powerpoint/2010/main" val="2868333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43027-C257-49B2-BF15-F39201DADE92}"/>
              </a:ext>
            </a:extLst>
          </p:cNvPr>
          <p:cNvSpPr>
            <a:spLocks noGrp="1"/>
          </p:cNvSpPr>
          <p:nvPr>
            <p:ph type="title"/>
          </p:nvPr>
        </p:nvSpPr>
        <p:spPr/>
        <p:txBody>
          <a:bodyPr/>
          <a:lstStyle/>
          <a:p>
            <a:r>
              <a:rPr lang="en-US" dirty="0"/>
              <a:t>The Story So Far</a:t>
            </a:r>
          </a:p>
        </p:txBody>
      </p:sp>
      <p:sp>
        <p:nvSpPr>
          <p:cNvPr id="3" name="Content Placeholder 2">
            <a:extLst>
              <a:ext uri="{FF2B5EF4-FFF2-40B4-BE49-F238E27FC236}">
                <a16:creationId xmlns:a16="http://schemas.microsoft.com/office/drawing/2014/main" id="{FB3D86C9-9DFC-474C-B8E5-B690AC95DB86}"/>
              </a:ext>
            </a:extLst>
          </p:cNvPr>
          <p:cNvSpPr>
            <a:spLocks noGrp="1"/>
          </p:cNvSpPr>
          <p:nvPr>
            <p:ph idx="1"/>
          </p:nvPr>
        </p:nvSpPr>
        <p:spPr>
          <a:xfrm>
            <a:off x="470263" y="925286"/>
            <a:ext cx="8157007" cy="4295127"/>
          </a:xfrm>
        </p:spPr>
        <p:txBody>
          <a:bodyPr>
            <a:normAutofit/>
          </a:bodyPr>
          <a:lstStyle/>
          <a:p>
            <a:pPr marL="0" indent="0">
              <a:buNone/>
            </a:pPr>
            <a:r>
              <a:rPr lang="en-US" sz="2000" dirty="0">
                <a:latin typeface="+mn-lt"/>
              </a:rPr>
              <a:t>Acquiring data is pretty easy IF it is structured, e.g.:</a:t>
            </a:r>
          </a:p>
          <a:p>
            <a:pPr lvl="1">
              <a:buSzPct val="150000"/>
            </a:pPr>
            <a:r>
              <a:rPr lang="en-US" sz="1800" dirty="0">
                <a:latin typeface="+mn-lt"/>
              </a:rPr>
              <a:t>CSV, with labels</a:t>
            </a:r>
          </a:p>
          <a:p>
            <a:pPr lvl="1">
              <a:buSzPct val="150000"/>
            </a:pPr>
            <a:r>
              <a:rPr lang="en-US" sz="1800" dirty="0">
                <a:latin typeface="+mn-lt"/>
              </a:rPr>
              <a:t>HTML tables, with regular rows and columns</a:t>
            </a:r>
          </a:p>
          <a:p>
            <a:pPr lvl="1">
              <a:buSzPct val="150000"/>
            </a:pPr>
            <a:r>
              <a:rPr lang="en-US" sz="1800" dirty="0">
                <a:latin typeface="+mn-lt"/>
              </a:rPr>
              <a:t>Relational database</a:t>
            </a:r>
          </a:p>
          <a:p>
            <a:pPr marL="0" indent="0">
              <a:buNone/>
            </a:pPr>
            <a:r>
              <a:rPr lang="en-US" sz="2000" dirty="0">
                <a:latin typeface="+mn-lt"/>
              </a:rPr>
              <a:t>Importing from CSV or HTML can be slow, and links can break.  So using a DBMS to store the data locally is a good idea!</a:t>
            </a:r>
          </a:p>
          <a:p>
            <a:pPr marL="514350" lvl="1" indent="-285750">
              <a:buSzPct val="150000"/>
            </a:pPr>
            <a:r>
              <a:rPr lang="en-US" sz="1800" dirty="0">
                <a:latin typeface="+mn-lt"/>
              </a:rPr>
              <a:t>Beware that the DBMS is NOT part of </a:t>
            </a:r>
            <a:r>
              <a:rPr lang="en-US" sz="1800" dirty="0" err="1">
                <a:latin typeface="+mn-lt"/>
              </a:rPr>
              <a:t>Jupyter</a:t>
            </a:r>
            <a:r>
              <a:rPr lang="en-US" sz="1800" dirty="0">
                <a:latin typeface="+mn-lt"/>
              </a:rPr>
              <a:t> Notebook, so you may need to host the DBMS on a </a:t>
            </a:r>
            <a:r>
              <a:rPr lang="en-US" sz="1800" b="1" dirty="0">
                <a:latin typeface="+mn-lt"/>
              </a:rPr>
              <a:t>server</a:t>
            </a:r>
            <a:r>
              <a:rPr lang="en-US" sz="1800" dirty="0">
                <a:latin typeface="+mn-lt"/>
              </a:rPr>
              <a:t> on the cloud.</a:t>
            </a:r>
          </a:p>
          <a:p>
            <a:pPr lvl="1"/>
            <a:endParaRPr lang="en-US" sz="1800" dirty="0">
              <a:latin typeface="+mn-lt"/>
            </a:endParaRPr>
          </a:p>
          <a:p>
            <a:pPr marL="0" indent="0">
              <a:buNone/>
            </a:pPr>
            <a:r>
              <a:rPr lang="en-US" sz="2000" dirty="0">
                <a:latin typeface="+mn-lt"/>
              </a:rPr>
              <a:t>Now, let’s consider what happens if the data isn’t so easy to import!</a:t>
            </a:r>
            <a:endParaRPr lang="en-US" dirty="0">
              <a:latin typeface="+mn-lt"/>
            </a:endParaRPr>
          </a:p>
        </p:txBody>
      </p:sp>
      <p:sp>
        <p:nvSpPr>
          <p:cNvPr id="4" name="Footer Placeholder 3">
            <a:extLst>
              <a:ext uri="{FF2B5EF4-FFF2-40B4-BE49-F238E27FC236}">
                <a16:creationId xmlns:a16="http://schemas.microsoft.com/office/drawing/2014/main" id="{859A68F5-19FC-4695-98FF-24CC35085BEC}"/>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4542C801-6611-4C21-8463-9B5D174253FF}"/>
              </a:ext>
            </a:extLst>
          </p:cNvPr>
          <p:cNvSpPr>
            <a:spLocks noGrp="1"/>
          </p:cNvSpPr>
          <p:nvPr>
            <p:ph type="sldNum" sz="quarter" idx="12"/>
          </p:nvPr>
        </p:nvSpPr>
        <p:spPr/>
        <p:txBody>
          <a:bodyPr/>
          <a:lstStyle/>
          <a:p>
            <a:pPr>
              <a:defRPr/>
            </a:pPr>
            <a:fld id="{B5D931A1-A42B-F94C-ADA3-91D74B0ACBA8}" type="slidenum">
              <a:rPr lang="en-GB" smtClean="0"/>
              <a:pPr>
                <a:defRPr/>
              </a:pPr>
              <a:t>15</a:t>
            </a:fld>
            <a:endParaRPr lang="en-GB"/>
          </a:p>
        </p:txBody>
      </p:sp>
    </p:spTree>
    <p:extLst>
      <p:ext uri="{BB962C8B-B14F-4D97-AF65-F5344CB8AC3E}">
        <p14:creationId xmlns:p14="http://schemas.microsoft.com/office/powerpoint/2010/main" val="558343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148F127-F070-40E6-B66F-95682E49F69B}"/>
              </a:ext>
            </a:extLst>
          </p:cNvPr>
          <p:cNvSpPr>
            <a:spLocks noGrp="1"/>
          </p:cNvSpPr>
          <p:nvPr>
            <p:ph type="title"/>
          </p:nvPr>
        </p:nvSpPr>
        <p:spPr/>
        <p:txBody>
          <a:bodyPr/>
          <a:lstStyle/>
          <a:p>
            <a:r>
              <a:rPr lang="en-US" dirty="0"/>
              <a:t>Extracting Information from Unstructured Data</a:t>
            </a:r>
          </a:p>
        </p:txBody>
      </p:sp>
      <p:sp>
        <p:nvSpPr>
          <p:cNvPr id="7" name="Text Placeholder 6">
            <a:extLst>
              <a:ext uri="{FF2B5EF4-FFF2-40B4-BE49-F238E27FC236}">
                <a16:creationId xmlns:a16="http://schemas.microsoft.com/office/drawing/2014/main" id="{94851B68-9795-4472-B580-6D0DD263FC26}"/>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82BCB907-FE94-4291-B0A8-E1474CFF5F1B}"/>
              </a:ext>
            </a:extLst>
          </p:cNvPr>
          <p:cNvSpPr>
            <a:spLocks noGrp="1"/>
          </p:cNvSpPr>
          <p:nvPr>
            <p:ph type="ftr" sz="quarter" idx="4294967295"/>
          </p:nvPr>
        </p:nvSpPr>
        <p:spPr>
          <a:xfrm>
            <a:off x="490888" y="5258597"/>
            <a:ext cx="6751457" cy="349126"/>
          </a:xfrm>
        </p:spPr>
        <p:txBody>
          <a:bodyPr/>
          <a:lstStyle/>
          <a:p>
            <a:pPr>
              <a:defRPr/>
            </a:pPr>
            <a:endParaRPr lang="en-GB"/>
          </a:p>
        </p:txBody>
      </p:sp>
      <p:sp>
        <p:nvSpPr>
          <p:cNvPr id="5" name="Slide Number Placeholder 4">
            <a:extLst>
              <a:ext uri="{FF2B5EF4-FFF2-40B4-BE49-F238E27FC236}">
                <a16:creationId xmlns:a16="http://schemas.microsoft.com/office/drawing/2014/main" id="{DA3320AF-6C20-4853-BDC4-BDB09605D4FB}"/>
              </a:ext>
            </a:extLst>
          </p:cNvPr>
          <p:cNvSpPr>
            <a:spLocks noGrp="1"/>
          </p:cNvSpPr>
          <p:nvPr>
            <p:ph type="sldNum" sz="quarter" idx="12"/>
          </p:nvPr>
        </p:nvSpPr>
        <p:spPr/>
        <p:txBody>
          <a:bodyPr/>
          <a:lstStyle/>
          <a:p>
            <a:pPr>
              <a:defRPr/>
            </a:pPr>
            <a:fld id="{B5D931A1-A42B-F94C-ADA3-91D74B0ACBA8}" type="slidenum">
              <a:rPr lang="en-GB" smtClean="0"/>
              <a:pPr>
                <a:defRPr/>
              </a:pPr>
              <a:t>16</a:t>
            </a:fld>
            <a:endParaRPr lang="en-GB"/>
          </a:p>
        </p:txBody>
      </p:sp>
      <p:sp>
        <p:nvSpPr>
          <p:cNvPr id="8" name="TextBox 7">
            <a:extLst>
              <a:ext uri="{FF2B5EF4-FFF2-40B4-BE49-F238E27FC236}">
                <a16:creationId xmlns:a16="http://schemas.microsoft.com/office/drawing/2014/main" id="{B3A7A96B-ED74-4D07-B37A-AB156BAD73FD}"/>
              </a:ext>
            </a:extLst>
          </p:cNvPr>
          <p:cNvSpPr txBox="1"/>
          <p:nvPr/>
        </p:nvSpPr>
        <p:spPr>
          <a:xfrm>
            <a:off x="6809145" y="359228"/>
            <a:ext cx="1818126" cy="276999"/>
          </a:xfrm>
          <a:prstGeom prst="rect">
            <a:avLst/>
          </a:prstGeom>
          <a:noFill/>
        </p:spPr>
        <p:txBody>
          <a:bodyPr wrap="none" rtlCol="0">
            <a:spAutoFit/>
          </a:bodyPr>
          <a:lstStyle/>
          <a:p>
            <a:r>
              <a:rPr lang="en-US" sz="1200" dirty="0">
                <a:solidFill>
                  <a:schemeClr val="accent6"/>
                </a:solidFill>
                <a:latin typeface="Abadi Extra Light" panose="020B0604020202020204" pitchFamily="34" charset="0"/>
              </a:rPr>
              <a:t>Difficulty level: intermediate</a:t>
            </a:r>
          </a:p>
        </p:txBody>
      </p:sp>
    </p:spTree>
    <p:extLst>
      <p:ext uri="{BB962C8B-B14F-4D97-AF65-F5344CB8AC3E}">
        <p14:creationId xmlns:p14="http://schemas.microsoft.com/office/powerpoint/2010/main" val="729688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7F04625-43D6-4591-AF0B-99E7CF738A14}"/>
              </a:ext>
            </a:extLst>
          </p:cNvPr>
          <p:cNvSpPr>
            <a:spLocks noGrp="1"/>
          </p:cNvSpPr>
          <p:nvPr>
            <p:ph type="title"/>
          </p:nvPr>
        </p:nvSpPr>
        <p:spPr>
          <a:xfrm>
            <a:off x="470261" y="-44387"/>
            <a:ext cx="8157007" cy="1089755"/>
          </a:xfrm>
        </p:spPr>
        <p:txBody>
          <a:bodyPr/>
          <a:lstStyle/>
          <a:p>
            <a:r>
              <a:rPr lang="en-US" dirty="0"/>
              <a:t>Finding Complementary Web Data</a:t>
            </a:r>
          </a:p>
        </p:txBody>
      </p:sp>
      <p:sp>
        <p:nvSpPr>
          <p:cNvPr id="5" name="Footer Placeholder 4">
            <a:extLst>
              <a:ext uri="{FF2B5EF4-FFF2-40B4-BE49-F238E27FC236}">
                <a16:creationId xmlns:a16="http://schemas.microsoft.com/office/drawing/2014/main" id="{6ECC544A-26C5-4E97-9338-D33BF8D21EB7}"/>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6" name="Slide Number Placeholder 5">
            <a:extLst>
              <a:ext uri="{FF2B5EF4-FFF2-40B4-BE49-F238E27FC236}">
                <a16:creationId xmlns:a16="http://schemas.microsoft.com/office/drawing/2014/main" id="{8905310B-CAE0-4F64-93A7-8C3E35EDDA71}"/>
              </a:ext>
            </a:extLst>
          </p:cNvPr>
          <p:cNvSpPr>
            <a:spLocks noGrp="1"/>
          </p:cNvSpPr>
          <p:nvPr>
            <p:ph type="sldNum" sz="quarter" idx="12"/>
          </p:nvPr>
        </p:nvSpPr>
        <p:spPr/>
        <p:txBody>
          <a:bodyPr/>
          <a:lstStyle/>
          <a:p>
            <a:pPr>
              <a:defRPr/>
            </a:pPr>
            <a:fld id="{46F94934-F064-734F-A6D3-DC27BF845CDD}" type="slidenum">
              <a:rPr lang="en-GB" smtClean="0"/>
              <a:pPr>
                <a:defRPr/>
              </a:pPr>
              <a:t>17</a:t>
            </a:fld>
            <a:endParaRPr lang="en-GB"/>
          </a:p>
        </p:txBody>
      </p:sp>
      <p:sp>
        <p:nvSpPr>
          <p:cNvPr id="11" name="Content Placeholder 7">
            <a:extLst>
              <a:ext uri="{FF2B5EF4-FFF2-40B4-BE49-F238E27FC236}">
                <a16:creationId xmlns:a16="http://schemas.microsoft.com/office/drawing/2014/main" id="{6FBBC3BF-AE66-4DCC-A6B8-17622775CB5A}"/>
              </a:ext>
            </a:extLst>
          </p:cNvPr>
          <p:cNvSpPr txBox="1">
            <a:spLocks/>
          </p:cNvSpPr>
          <p:nvPr/>
        </p:nvSpPr>
        <p:spPr bwMode="auto">
          <a:xfrm>
            <a:off x="565263" y="1208586"/>
            <a:ext cx="8157007" cy="303214"/>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85000" lnSpcReduction="10000"/>
          </a:bodyPr>
          <a:lstStyle>
            <a:lvl1pPr marL="177800" indent="-177800" algn="l" defTabSz="284163" rtl="0" fontAlgn="base">
              <a:spcBef>
                <a:spcPct val="20000"/>
              </a:spcBef>
              <a:spcAft>
                <a:spcPts val="375"/>
              </a:spcAft>
              <a:buClr>
                <a:srgbClr val="7F241A"/>
              </a:buClr>
              <a:buSzPct val="145000"/>
              <a:buFont typeface="Arial" charset="0"/>
              <a:buChar char="•"/>
              <a:defRPr sz="1750" kern="1200">
                <a:solidFill>
                  <a:schemeClr val="tx1"/>
                </a:solidFill>
                <a:latin typeface="Helvetica"/>
                <a:ea typeface="Constantia" charset="0"/>
                <a:cs typeface="Helvetica"/>
              </a:defRPr>
            </a:lvl1pPr>
            <a:lvl2pPr marL="463550" indent="-177800" algn="l" defTabSz="284163" rtl="0" fontAlgn="base">
              <a:spcBef>
                <a:spcPct val="20000"/>
              </a:spcBef>
              <a:spcAft>
                <a:spcPts val="375"/>
              </a:spcAft>
              <a:buClr>
                <a:srgbClr val="7F241A"/>
              </a:buClr>
              <a:buSzPct val="145000"/>
              <a:buFont typeface="Arial" charset="0"/>
              <a:buChar char="•"/>
              <a:defRPr sz="1500" kern="1200">
                <a:solidFill>
                  <a:schemeClr val="tx1"/>
                </a:solidFill>
                <a:latin typeface="Helvetica"/>
                <a:ea typeface="Constantia" charset="0"/>
                <a:cs typeface="Helvetica"/>
              </a:defRPr>
            </a:lvl2pPr>
            <a:lvl3pPr marL="749300" indent="-177800" algn="l" defTabSz="284163" rtl="0" fontAlgn="base">
              <a:spcBef>
                <a:spcPct val="20000"/>
              </a:spcBef>
              <a:spcAft>
                <a:spcPts val="375"/>
              </a:spcAft>
              <a:buClr>
                <a:srgbClr val="7F241A"/>
              </a:buClr>
              <a:buSzPct val="145000"/>
              <a:buFont typeface="Arial" charset="0"/>
              <a:buChar char="•"/>
              <a:defRPr sz="1250" kern="1200">
                <a:solidFill>
                  <a:schemeClr val="tx1"/>
                </a:solidFill>
                <a:latin typeface="Helvetica"/>
                <a:ea typeface="Constantia" charset="0"/>
                <a:cs typeface="Helvetica"/>
              </a:defRPr>
            </a:lvl3pPr>
            <a:lvl4pPr marL="963613" indent="-106363" algn="l" defTabSz="284163" rtl="0" fontAlgn="base">
              <a:spcBef>
                <a:spcPct val="20000"/>
              </a:spcBef>
              <a:spcAft>
                <a:spcPts val="375"/>
              </a:spcAft>
              <a:buClr>
                <a:srgbClr val="7F241A"/>
              </a:buClr>
              <a:buSzPct val="145000"/>
              <a:buFont typeface="Arial" charset="0"/>
              <a:buChar char="•"/>
              <a:defRPr sz="1125" kern="1200">
                <a:solidFill>
                  <a:schemeClr val="tx1"/>
                </a:solidFill>
                <a:latin typeface="Helvetica"/>
                <a:ea typeface="Constantia" charset="0"/>
                <a:cs typeface="Helvetica"/>
              </a:defRPr>
            </a:lvl4pPr>
            <a:lvl5pPr marL="1249363" indent="-106363" algn="l" defTabSz="284163" rtl="0" fontAlgn="base">
              <a:spcBef>
                <a:spcPct val="20000"/>
              </a:spcBef>
              <a:spcAft>
                <a:spcPts val="375"/>
              </a:spcAft>
              <a:buClr>
                <a:srgbClr val="7F241A"/>
              </a:buClr>
              <a:buSzPct val="145000"/>
              <a:buFont typeface="Arial" charset="0"/>
              <a:buChar char="•"/>
              <a:defRPr sz="1000" kern="1200">
                <a:solidFill>
                  <a:schemeClr val="tx1"/>
                </a:solidFill>
                <a:latin typeface="Helvetica"/>
                <a:ea typeface="Constantia" charset="0"/>
                <a:cs typeface="Helvetica"/>
              </a:defRPr>
            </a:lvl5pPr>
            <a:lvl6pPr marL="1571562" indent="-142869" algn="l" defTabSz="285739" rtl="0" eaLnBrk="1" latinLnBrk="0" hangingPunct="1">
              <a:spcBef>
                <a:spcPct val="20000"/>
              </a:spcBef>
              <a:spcAft>
                <a:spcPts val="375"/>
              </a:spcAft>
              <a:buClr>
                <a:schemeClr val="accent1">
                  <a:lumMod val="75000"/>
                </a:schemeClr>
              </a:buClr>
              <a:buSzPct val="145000"/>
              <a:buFont typeface="Arial"/>
              <a:buChar char="•"/>
              <a:defRPr sz="875" kern="1200" cap="none">
                <a:solidFill>
                  <a:schemeClr val="tx1"/>
                </a:solidFill>
                <a:effectLst/>
                <a:latin typeface="+mn-lt"/>
                <a:ea typeface="+mn-ea"/>
                <a:cs typeface="+mn-cs"/>
              </a:defRPr>
            </a:lvl6pPr>
            <a:lvl7pPr marL="1857301" indent="-142869" algn="l" defTabSz="285739" rtl="0" eaLnBrk="1" latinLnBrk="0" hangingPunct="1">
              <a:spcBef>
                <a:spcPct val="20000"/>
              </a:spcBef>
              <a:spcAft>
                <a:spcPts val="375"/>
              </a:spcAft>
              <a:buClr>
                <a:schemeClr val="accent1">
                  <a:lumMod val="75000"/>
                </a:schemeClr>
              </a:buClr>
              <a:buSzPct val="145000"/>
              <a:buFont typeface="Arial"/>
              <a:buChar char="•"/>
              <a:defRPr sz="875" kern="1200" cap="none">
                <a:solidFill>
                  <a:schemeClr val="tx1"/>
                </a:solidFill>
                <a:effectLst/>
                <a:latin typeface="+mn-lt"/>
                <a:ea typeface="+mn-ea"/>
                <a:cs typeface="+mn-cs"/>
              </a:defRPr>
            </a:lvl7pPr>
            <a:lvl8pPr marL="2143039" indent="-142869" algn="l" defTabSz="285739" rtl="0" eaLnBrk="1" latinLnBrk="0" hangingPunct="1">
              <a:spcBef>
                <a:spcPct val="20000"/>
              </a:spcBef>
              <a:spcAft>
                <a:spcPts val="375"/>
              </a:spcAft>
              <a:buClr>
                <a:schemeClr val="accent1">
                  <a:lumMod val="75000"/>
                </a:schemeClr>
              </a:buClr>
              <a:buSzPct val="145000"/>
              <a:buFont typeface="Arial"/>
              <a:buChar char="•"/>
              <a:defRPr sz="875" kern="1200" cap="none">
                <a:solidFill>
                  <a:schemeClr val="tx1"/>
                </a:solidFill>
                <a:effectLst/>
                <a:latin typeface="+mn-lt"/>
                <a:ea typeface="+mn-ea"/>
                <a:cs typeface="+mn-cs"/>
              </a:defRPr>
            </a:lvl8pPr>
            <a:lvl9pPr marL="2428778" indent="-142869" algn="l" defTabSz="285739" rtl="0" eaLnBrk="1" latinLnBrk="0" hangingPunct="1">
              <a:spcBef>
                <a:spcPct val="20000"/>
              </a:spcBef>
              <a:spcAft>
                <a:spcPts val="375"/>
              </a:spcAft>
              <a:buClr>
                <a:schemeClr val="accent1">
                  <a:lumMod val="75000"/>
                </a:schemeClr>
              </a:buClr>
              <a:buSzPct val="145000"/>
              <a:buFont typeface="Arial"/>
              <a:buChar char="•"/>
              <a:defRPr sz="875" kern="1200" cap="none">
                <a:solidFill>
                  <a:schemeClr val="tx1"/>
                </a:solidFill>
                <a:effectLst/>
                <a:latin typeface="+mn-lt"/>
                <a:ea typeface="+mn-ea"/>
                <a:cs typeface="+mn-cs"/>
              </a:defRPr>
            </a:lvl9pPr>
          </a:lstStyle>
          <a:p>
            <a:pPr marL="0" indent="0" eaLnBrk="1" hangingPunct="1">
              <a:buNone/>
            </a:pPr>
            <a:r>
              <a:rPr lang="en-US" dirty="0"/>
              <a:t>Executive names to URLs: “David Rowland” </a:t>
            </a:r>
            <a:r>
              <a:rPr lang="en-US" dirty="0">
                <a:sym typeface="Wingdings" panose="05000000000000000000" pitchFamily="2" charset="2"/>
              </a:rPr>
              <a:t> “https://en.wikipedia.org/wiki/</a:t>
            </a:r>
            <a:r>
              <a:rPr lang="en-US" dirty="0" err="1">
                <a:sym typeface="Wingdings" panose="05000000000000000000" pitchFamily="2" charset="2"/>
              </a:rPr>
              <a:t>David_Rowland</a:t>
            </a:r>
            <a:r>
              <a:rPr lang="en-US" dirty="0">
                <a:sym typeface="Wingdings" panose="05000000000000000000" pitchFamily="2" charset="2"/>
              </a:rPr>
              <a:t>”</a:t>
            </a:r>
            <a:endParaRPr lang="en-US" dirty="0"/>
          </a:p>
        </p:txBody>
      </p:sp>
      <p:pic>
        <p:nvPicPr>
          <p:cNvPr id="10" name="Picture 9">
            <a:extLst>
              <a:ext uri="{FF2B5EF4-FFF2-40B4-BE49-F238E27FC236}">
                <a16:creationId xmlns:a16="http://schemas.microsoft.com/office/drawing/2014/main" id="{C39204C8-FB11-4FEB-B211-93A376A9E3F9}"/>
              </a:ext>
            </a:extLst>
          </p:cNvPr>
          <p:cNvPicPr>
            <a:picLocks noChangeAspect="1"/>
          </p:cNvPicPr>
          <p:nvPr/>
        </p:nvPicPr>
        <p:blipFill>
          <a:blip r:embed="rId3"/>
          <a:stretch>
            <a:fillRect/>
          </a:stretch>
        </p:blipFill>
        <p:spPr>
          <a:xfrm>
            <a:off x="-23234" y="1760957"/>
            <a:ext cx="9144000" cy="2871645"/>
          </a:xfrm>
          <a:prstGeom prst="rect">
            <a:avLst/>
          </a:prstGeom>
        </p:spPr>
      </p:pic>
      <p:sp>
        <p:nvSpPr>
          <p:cNvPr id="3" name="Content Placeholder 2">
            <a:extLst>
              <a:ext uri="{FF2B5EF4-FFF2-40B4-BE49-F238E27FC236}">
                <a16:creationId xmlns:a16="http://schemas.microsoft.com/office/drawing/2014/main" id="{9B9881E7-3953-BA41-9215-7D6710A15887}"/>
              </a:ext>
            </a:extLst>
          </p:cNvPr>
          <p:cNvSpPr>
            <a:spLocks noGrp="1"/>
          </p:cNvSpPr>
          <p:nvPr>
            <p:ph idx="1"/>
          </p:nvPr>
        </p:nvSpPr>
        <p:spPr>
          <a:xfrm>
            <a:off x="470263" y="599778"/>
            <a:ext cx="8650503" cy="752919"/>
          </a:xfrm>
        </p:spPr>
        <p:txBody>
          <a:bodyPr>
            <a:normAutofit/>
          </a:bodyPr>
          <a:lstStyle/>
          <a:p>
            <a:pPr>
              <a:lnSpc>
                <a:spcPct val="120000"/>
              </a:lnSpc>
              <a:buSzPct val="150000"/>
            </a:pPr>
            <a:r>
              <a:rPr lang="en-US" sz="1600" dirty="0"/>
              <a:t>Using </a:t>
            </a:r>
            <a:r>
              <a:rPr lang="en-US" sz="1600" dirty="0" err="1"/>
              <a:t>company_ceos_df</a:t>
            </a:r>
            <a:r>
              <a:rPr lang="en-US" sz="1600" dirty="0"/>
              <a:t>, find additional information on the webpages of CEOs. </a:t>
            </a:r>
          </a:p>
        </p:txBody>
      </p:sp>
    </p:spTree>
    <p:extLst>
      <p:ext uri="{BB962C8B-B14F-4D97-AF65-F5344CB8AC3E}">
        <p14:creationId xmlns:p14="http://schemas.microsoft.com/office/powerpoint/2010/main" val="156972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7F04625-43D6-4591-AF0B-99E7CF738A14}"/>
              </a:ext>
            </a:extLst>
          </p:cNvPr>
          <p:cNvSpPr>
            <a:spLocks noGrp="1"/>
          </p:cNvSpPr>
          <p:nvPr>
            <p:ph type="title"/>
          </p:nvPr>
        </p:nvSpPr>
        <p:spPr>
          <a:xfrm>
            <a:off x="470261" y="-44387"/>
            <a:ext cx="8157007" cy="1089755"/>
          </a:xfrm>
        </p:spPr>
        <p:txBody>
          <a:bodyPr/>
          <a:lstStyle/>
          <a:p>
            <a:r>
              <a:rPr lang="en-US" dirty="0"/>
              <a:t>Finding Complementary Web Data</a:t>
            </a:r>
          </a:p>
        </p:txBody>
      </p:sp>
      <p:sp>
        <p:nvSpPr>
          <p:cNvPr id="5" name="Footer Placeholder 4">
            <a:extLst>
              <a:ext uri="{FF2B5EF4-FFF2-40B4-BE49-F238E27FC236}">
                <a16:creationId xmlns:a16="http://schemas.microsoft.com/office/drawing/2014/main" id="{6ECC544A-26C5-4E97-9338-D33BF8D21EB7}"/>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6" name="Slide Number Placeholder 5">
            <a:extLst>
              <a:ext uri="{FF2B5EF4-FFF2-40B4-BE49-F238E27FC236}">
                <a16:creationId xmlns:a16="http://schemas.microsoft.com/office/drawing/2014/main" id="{8905310B-CAE0-4F64-93A7-8C3E35EDDA71}"/>
              </a:ext>
            </a:extLst>
          </p:cNvPr>
          <p:cNvSpPr>
            <a:spLocks noGrp="1"/>
          </p:cNvSpPr>
          <p:nvPr>
            <p:ph type="sldNum" sz="quarter" idx="12"/>
          </p:nvPr>
        </p:nvSpPr>
        <p:spPr/>
        <p:txBody>
          <a:bodyPr/>
          <a:lstStyle/>
          <a:p>
            <a:pPr>
              <a:defRPr/>
            </a:pPr>
            <a:fld id="{46F94934-F064-734F-A6D3-DC27BF845CDD}" type="slidenum">
              <a:rPr lang="en-GB" smtClean="0"/>
              <a:pPr>
                <a:defRPr/>
              </a:pPr>
              <a:t>18</a:t>
            </a:fld>
            <a:endParaRPr lang="en-GB"/>
          </a:p>
        </p:txBody>
      </p:sp>
      <p:sp>
        <p:nvSpPr>
          <p:cNvPr id="11" name="Content Placeholder 7">
            <a:extLst>
              <a:ext uri="{FF2B5EF4-FFF2-40B4-BE49-F238E27FC236}">
                <a16:creationId xmlns:a16="http://schemas.microsoft.com/office/drawing/2014/main" id="{6FBBC3BF-AE66-4DCC-A6B8-17622775CB5A}"/>
              </a:ext>
            </a:extLst>
          </p:cNvPr>
          <p:cNvSpPr txBox="1">
            <a:spLocks/>
          </p:cNvSpPr>
          <p:nvPr/>
        </p:nvSpPr>
        <p:spPr bwMode="auto">
          <a:xfrm>
            <a:off x="565263" y="1208586"/>
            <a:ext cx="8157007" cy="303214"/>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85000" lnSpcReduction="10000"/>
          </a:bodyPr>
          <a:lstStyle>
            <a:lvl1pPr marL="177800" indent="-177800" algn="l" defTabSz="284163" rtl="0" fontAlgn="base">
              <a:spcBef>
                <a:spcPct val="20000"/>
              </a:spcBef>
              <a:spcAft>
                <a:spcPts val="375"/>
              </a:spcAft>
              <a:buClr>
                <a:srgbClr val="7F241A"/>
              </a:buClr>
              <a:buSzPct val="145000"/>
              <a:buFont typeface="Arial" charset="0"/>
              <a:buChar char="•"/>
              <a:defRPr sz="1750" kern="1200">
                <a:solidFill>
                  <a:schemeClr val="tx1"/>
                </a:solidFill>
                <a:latin typeface="Helvetica"/>
                <a:ea typeface="Constantia" charset="0"/>
                <a:cs typeface="Helvetica"/>
              </a:defRPr>
            </a:lvl1pPr>
            <a:lvl2pPr marL="463550" indent="-177800" algn="l" defTabSz="284163" rtl="0" fontAlgn="base">
              <a:spcBef>
                <a:spcPct val="20000"/>
              </a:spcBef>
              <a:spcAft>
                <a:spcPts val="375"/>
              </a:spcAft>
              <a:buClr>
                <a:srgbClr val="7F241A"/>
              </a:buClr>
              <a:buSzPct val="145000"/>
              <a:buFont typeface="Arial" charset="0"/>
              <a:buChar char="•"/>
              <a:defRPr sz="1500" kern="1200">
                <a:solidFill>
                  <a:schemeClr val="tx1"/>
                </a:solidFill>
                <a:latin typeface="Helvetica"/>
                <a:ea typeface="Constantia" charset="0"/>
                <a:cs typeface="Helvetica"/>
              </a:defRPr>
            </a:lvl2pPr>
            <a:lvl3pPr marL="749300" indent="-177800" algn="l" defTabSz="284163" rtl="0" fontAlgn="base">
              <a:spcBef>
                <a:spcPct val="20000"/>
              </a:spcBef>
              <a:spcAft>
                <a:spcPts val="375"/>
              </a:spcAft>
              <a:buClr>
                <a:srgbClr val="7F241A"/>
              </a:buClr>
              <a:buSzPct val="145000"/>
              <a:buFont typeface="Arial" charset="0"/>
              <a:buChar char="•"/>
              <a:defRPr sz="1250" kern="1200">
                <a:solidFill>
                  <a:schemeClr val="tx1"/>
                </a:solidFill>
                <a:latin typeface="Helvetica"/>
                <a:ea typeface="Constantia" charset="0"/>
                <a:cs typeface="Helvetica"/>
              </a:defRPr>
            </a:lvl3pPr>
            <a:lvl4pPr marL="963613" indent="-106363" algn="l" defTabSz="284163" rtl="0" fontAlgn="base">
              <a:spcBef>
                <a:spcPct val="20000"/>
              </a:spcBef>
              <a:spcAft>
                <a:spcPts val="375"/>
              </a:spcAft>
              <a:buClr>
                <a:srgbClr val="7F241A"/>
              </a:buClr>
              <a:buSzPct val="145000"/>
              <a:buFont typeface="Arial" charset="0"/>
              <a:buChar char="•"/>
              <a:defRPr sz="1125" kern="1200">
                <a:solidFill>
                  <a:schemeClr val="tx1"/>
                </a:solidFill>
                <a:latin typeface="Helvetica"/>
                <a:ea typeface="Constantia" charset="0"/>
                <a:cs typeface="Helvetica"/>
              </a:defRPr>
            </a:lvl4pPr>
            <a:lvl5pPr marL="1249363" indent="-106363" algn="l" defTabSz="284163" rtl="0" fontAlgn="base">
              <a:spcBef>
                <a:spcPct val="20000"/>
              </a:spcBef>
              <a:spcAft>
                <a:spcPts val="375"/>
              </a:spcAft>
              <a:buClr>
                <a:srgbClr val="7F241A"/>
              </a:buClr>
              <a:buSzPct val="145000"/>
              <a:buFont typeface="Arial" charset="0"/>
              <a:buChar char="•"/>
              <a:defRPr sz="1000" kern="1200">
                <a:solidFill>
                  <a:schemeClr val="tx1"/>
                </a:solidFill>
                <a:latin typeface="Helvetica"/>
                <a:ea typeface="Constantia" charset="0"/>
                <a:cs typeface="Helvetica"/>
              </a:defRPr>
            </a:lvl5pPr>
            <a:lvl6pPr marL="1571562" indent="-142869" algn="l" defTabSz="285739" rtl="0" eaLnBrk="1" latinLnBrk="0" hangingPunct="1">
              <a:spcBef>
                <a:spcPct val="20000"/>
              </a:spcBef>
              <a:spcAft>
                <a:spcPts val="375"/>
              </a:spcAft>
              <a:buClr>
                <a:schemeClr val="accent1">
                  <a:lumMod val="75000"/>
                </a:schemeClr>
              </a:buClr>
              <a:buSzPct val="145000"/>
              <a:buFont typeface="Arial"/>
              <a:buChar char="•"/>
              <a:defRPr sz="875" kern="1200" cap="none">
                <a:solidFill>
                  <a:schemeClr val="tx1"/>
                </a:solidFill>
                <a:effectLst/>
                <a:latin typeface="+mn-lt"/>
                <a:ea typeface="+mn-ea"/>
                <a:cs typeface="+mn-cs"/>
              </a:defRPr>
            </a:lvl6pPr>
            <a:lvl7pPr marL="1857301" indent="-142869" algn="l" defTabSz="285739" rtl="0" eaLnBrk="1" latinLnBrk="0" hangingPunct="1">
              <a:spcBef>
                <a:spcPct val="20000"/>
              </a:spcBef>
              <a:spcAft>
                <a:spcPts val="375"/>
              </a:spcAft>
              <a:buClr>
                <a:schemeClr val="accent1">
                  <a:lumMod val="75000"/>
                </a:schemeClr>
              </a:buClr>
              <a:buSzPct val="145000"/>
              <a:buFont typeface="Arial"/>
              <a:buChar char="•"/>
              <a:defRPr sz="875" kern="1200" cap="none">
                <a:solidFill>
                  <a:schemeClr val="tx1"/>
                </a:solidFill>
                <a:effectLst/>
                <a:latin typeface="+mn-lt"/>
                <a:ea typeface="+mn-ea"/>
                <a:cs typeface="+mn-cs"/>
              </a:defRPr>
            </a:lvl7pPr>
            <a:lvl8pPr marL="2143039" indent="-142869" algn="l" defTabSz="285739" rtl="0" eaLnBrk="1" latinLnBrk="0" hangingPunct="1">
              <a:spcBef>
                <a:spcPct val="20000"/>
              </a:spcBef>
              <a:spcAft>
                <a:spcPts val="375"/>
              </a:spcAft>
              <a:buClr>
                <a:schemeClr val="accent1">
                  <a:lumMod val="75000"/>
                </a:schemeClr>
              </a:buClr>
              <a:buSzPct val="145000"/>
              <a:buFont typeface="Arial"/>
              <a:buChar char="•"/>
              <a:defRPr sz="875" kern="1200" cap="none">
                <a:solidFill>
                  <a:schemeClr val="tx1"/>
                </a:solidFill>
                <a:effectLst/>
                <a:latin typeface="+mn-lt"/>
                <a:ea typeface="+mn-ea"/>
                <a:cs typeface="+mn-cs"/>
              </a:defRPr>
            </a:lvl8pPr>
            <a:lvl9pPr marL="2428778" indent="-142869" algn="l" defTabSz="285739" rtl="0" eaLnBrk="1" latinLnBrk="0" hangingPunct="1">
              <a:spcBef>
                <a:spcPct val="20000"/>
              </a:spcBef>
              <a:spcAft>
                <a:spcPts val="375"/>
              </a:spcAft>
              <a:buClr>
                <a:schemeClr val="accent1">
                  <a:lumMod val="75000"/>
                </a:schemeClr>
              </a:buClr>
              <a:buSzPct val="145000"/>
              <a:buFont typeface="Arial"/>
              <a:buChar char="•"/>
              <a:defRPr sz="875" kern="1200" cap="none">
                <a:solidFill>
                  <a:schemeClr val="tx1"/>
                </a:solidFill>
                <a:effectLst/>
                <a:latin typeface="+mn-lt"/>
                <a:ea typeface="+mn-ea"/>
                <a:cs typeface="+mn-cs"/>
              </a:defRPr>
            </a:lvl9pPr>
          </a:lstStyle>
          <a:p>
            <a:pPr marL="0" indent="0" eaLnBrk="1" hangingPunct="1">
              <a:buNone/>
            </a:pPr>
            <a:r>
              <a:rPr lang="en-US" dirty="0"/>
              <a:t>Executive names to URLs: “David Rowland” </a:t>
            </a:r>
            <a:r>
              <a:rPr lang="en-US" dirty="0">
                <a:sym typeface="Wingdings" panose="05000000000000000000" pitchFamily="2" charset="2"/>
              </a:rPr>
              <a:t> “https://en.wikipedia.org/wiki/</a:t>
            </a:r>
            <a:r>
              <a:rPr lang="en-US" dirty="0" err="1">
                <a:sym typeface="Wingdings" panose="05000000000000000000" pitchFamily="2" charset="2"/>
              </a:rPr>
              <a:t>David_Rowland</a:t>
            </a:r>
            <a:r>
              <a:rPr lang="en-US" dirty="0">
                <a:sym typeface="Wingdings" panose="05000000000000000000" pitchFamily="2" charset="2"/>
              </a:rPr>
              <a:t>”</a:t>
            </a:r>
            <a:endParaRPr lang="en-US" dirty="0"/>
          </a:p>
        </p:txBody>
      </p:sp>
      <p:pic>
        <p:nvPicPr>
          <p:cNvPr id="10" name="Picture 9">
            <a:extLst>
              <a:ext uri="{FF2B5EF4-FFF2-40B4-BE49-F238E27FC236}">
                <a16:creationId xmlns:a16="http://schemas.microsoft.com/office/drawing/2014/main" id="{C39204C8-FB11-4FEB-B211-93A376A9E3F9}"/>
              </a:ext>
            </a:extLst>
          </p:cNvPr>
          <p:cNvPicPr>
            <a:picLocks noChangeAspect="1"/>
          </p:cNvPicPr>
          <p:nvPr/>
        </p:nvPicPr>
        <p:blipFill>
          <a:blip r:embed="rId3"/>
          <a:stretch>
            <a:fillRect/>
          </a:stretch>
        </p:blipFill>
        <p:spPr>
          <a:xfrm>
            <a:off x="-23234" y="1760957"/>
            <a:ext cx="9144000" cy="2871645"/>
          </a:xfrm>
          <a:prstGeom prst="rect">
            <a:avLst/>
          </a:prstGeom>
        </p:spPr>
      </p:pic>
      <p:pic>
        <p:nvPicPr>
          <p:cNvPr id="12" name="Picture 11">
            <a:extLst>
              <a:ext uri="{FF2B5EF4-FFF2-40B4-BE49-F238E27FC236}">
                <a16:creationId xmlns:a16="http://schemas.microsoft.com/office/drawing/2014/main" id="{AB713459-F120-4436-B821-D4C8EC83A963}"/>
              </a:ext>
            </a:extLst>
          </p:cNvPr>
          <p:cNvPicPr>
            <a:picLocks noChangeAspect="1"/>
          </p:cNvPicPr>
          <p:nvPr/>
        </p:nvPicPr>
        <p:blipFill>
          <a:blip r:embed="rId4"/>
          <a:stretch>
            <a:fillRect/>
          </a:stretch>
        </p:blipFill>
        <p:spPr>
          <a:xfrm>
            <a:off x="1190625" y="2916088"/>
            <a:ext cx="7023100" cy="2683025"/>
          </a:xfrm>
          <a:prstGeom prst="rect">
            <a:avLst/>
          </a:prstGeom>
          <a:ln>
            <a:solidFill>
              <a:schemeClr val="tx2"/>
            </a:solidFill>
          </a:ln>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6A07A44A-B715-4AFD-B0F4-18A152CC028E}"/>
              </a:ext>
            </a:extLst>
          </p:cNvPr>
          <p:cNvSpPr txBox="1"/>
          <p:nvPr/>
        </p:nvSpPr>
        <p:spPr>
          <a:xfrm>
            <a:off x="5446672" y="1535081"/>
            <a:ext cx="2967831" cy="523220"/>
          </a:xfrm>
          <a:prstGeom prst="rect">
            <a:avLst/>
          </a:prstGeom>
          <a:solidFill>
            <a:schemeClr val="accent6">
              <a:lumMod val="20000"/>
              <a:lumOff val="80000"/>
            </a:schemeClr>
          </a:solidFill>
          <a:ln>
            <a:solidFill>
              <a:schemeClr val="tx2"/>
            </a:solidFill>
          </a:ln>
        </p:spPr>
        <p:txBody>
          <a:bodyPr wrap="square" rtlCol="0">
            <a:spAutoFit/>
          </a:bodyPr>
          <a:lstStyle/>
          <a:p>
            <a:r>
              <a:rPr lang="en-US" dirty="0"/>
              <a:t>We need to </a:t>
            </a:r>
            <a:r>
              <a:rPr lang="en-US" i="1" dirty="0"/>
              <a:t>project</a:t>
            </a:r>
            <a:r>
              <a:rPr lang="en-US" dirty="0"/>
              <a:t> the executive name to obtain their webpages.</a:t>
            </a:r>
          </a:p>
        </p:txBody>
      </p:sp>
      <p:cxnSp>
        <p:nvCxnSpPr>
          <p:cNvPr id="15" name="Connector: Elbow 14">
            <a:extLst>
              <a:ext uri="{FF2B5EF4-FFF2-40B4-BE49-F238E27FC236}">
                <a16:creationId xmlns:a16="http://schemas.microsoft.com/office/drawing/2014/main" id="{D9C48F2E-463E-4EC8-BD19-311BB9869A44}"/>
              </a:ext>
            </a:extLst>
          </p:cNvPr>
          <p:cNvCxnSpPr>
            <a:cxnSpLocks/>
          </p:cNvCxnSpPr>
          <p:nvPr/>
        </p:nvCxnSpPr>
        <p:spPr>
          <a:xfrm rot="10800000" flipV="1">
            <a:off x="3788230" y="1704803"/>
            <a:ext cx="1664837" cy="1615339"/>
          </a:xfrm>
          <a:prstGeom prst="bentConnector3">
            <a:avLst>
              <a:gd name="adj1" fmla="val 100347"/>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B9881E7-3953-BA41-9215-7D6710A15887}"/>
              </a:ext>
            </a:extLst>
          </p:cNvPr>
          <p:cNvSpPr>
            <a:spLocks noGrp="1"/>
          </p:cNvSpPr>
          <p:nvPr>
            <p:ph idx="1"/>
          </p:nvPr>
        </p:nvSpPr>
        <p:spPr>
          <a:xfrm>
            <a:off x="470263" y="599778"/>
            <a:ext cx="8650503" cy="752919"/>
          </a:xfrm>
        </p:spPr>
        <p:txBody>
          <a:bodyPr>
            <a:normAutofit/>
          </a:bodyPr>
          <a:lstStyle/>
          <a:p>
            <a:pPr>
              <a:lnSpc>
                <a:spcPct val="120000"/>
              </a:lnSpc>
              <a:buSzPct val="150000"/>
            </a:pPr>
            <a:r>
              <a:rPr lang="en-US" sz="1600" dirty="0"/>
              <a:t>Using </a:t>
            </a:r>
            <a:r>
              <a:rPr lang="en-US" sz="1600" dirty="0" err="1"/>
              <a:t>company_ceos_df</a:t>
            </a:r>
            <a:r>
              <a:rPr lang="en-US" sz="1600" dirty="0"/>
              <a:t>, find additional information on the webpages of CEOs. </a:t>
            </a:r>
          </a:p>
        </p:txBody>
      </p:sp>
    </p:spTree>
    <p:extLst>
      <p:ext uri="{BB962C8B-B14F-4D97-AF65-F5344CB8AC3E}">
        <p14:creationId xmlns:p14="http://schemas.microsoft.com/office/powerpoint/2010/main" val="2742154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64589-F710-4445-B2C9-BEA2C5881CA3}"/>
              </a:ext>
            </a:extLst>
          </p:cNvPr>
          <p:cNvSpPr>
            <a:spLocks noGrp="1"/>
          </p:cNvSpPr>
          <p:nvPr>
            <p:ph type="title"/>
          </p:nvPr>
        </p:nvSpPr>
        <p:spPr/>
        <p:txBody>
          <a:bodyPr/>
          <a:lstStyle/>
          <a:p>
            <a:r>
              <a:rPr lang="en-US" dirty="0"/>
              <a:t>What Does a CEO Webpage Look Like?</a:t>
            </a:r>
          </a:p>
        </p:txBody>
      </p:sp>
      <p:sp>
        <p:nvSpPr>
          <p:cNvPr id="11" name="Content Placeholder 10">
            <a:extLst>
              <a:ext uri="{FF2B5EF4-FFF2-40B4-BE49-F238E27FC236}">
                <a16:creationId xmlns:a16="http://schemas.microsoft.com/office/drawing/2014/main" id="{3E0C782A-0CDF-4341-A6D7-13ACD0489800}"/>
              </a:ext>
            </a:extLst>
          </p:cNvPr>
          <p:cNvSpPr>
            <a:spLocks noGrp="1"/>
          </p:cNvSpPr>
          <p:nvPr>
            <p:ph idx="1"/>
          </p:nvPr>
        </p:nvSpPr>
        <p:spPr>
          <a:xfrm>
            <a:off x="470263" y="4130658"/>
            <a:ext cx="8203474" cy="1089755"/>
          </a:xfrm>
        </p:spPr>
        <p:txBody>
          <a:bodyPr>
            <a:normAutofit/>
          </a:bodyPr>
          <a:lstStyle/>
          <a:p>
            <a:pPr>
              <a:buSzPct val="150000"/>
            </a:pPr>
            <a:r>
              <a:rPr lang="en-US" sz="1800" b="1" dirty="0"/>
              <a:t>Goal:</a:t>
            </a:r>
            <a:r>
              <a:rPr lang="en-US" sz="1800" dirty="0"/>
              <a:t> extract information about date of birth.</a:t>
            </a:r>
          </a:p>
          <a:p>
            <a:pPr>
              <a:buSzPct val="150000"/>
            </a:pPr>
            <a:r>
              <a:rPr lang="en-US" sz="1800" dirty="0"/>
              <a:t>We pull the HTML page via </a:t>
            </a:r>
            <a:r>
              <a:rPr lang="en-US" sz="1800" b="1" dirty="0" err="1"/>
              <a:t>urllib</a:t>
            </a:r>
            <a:r>
              <a:rPr lang="en-US" sz="1800" b="1" dirty="0"/>
              <a:t> (</a:t>
            </a:r>
            <a:r>
              <a:rPr lang="en-US" sz="1800" dirty="0"/>
              <a:t>or a </a:t>
            </a:r>
            <a:r>
              <a:rPr lang="en-US" sz="1800" i="1" dirty="0"/>
              <a:t>web crawler</a:t>
            </a:r>
            <a:r>
              <a:rPr lang="en-US" sz="1800" dirty="0"/>
              <a:t> like </a:t>
            </a:r>
            <a:r>
              <a:rPr lang="en-US" sz="1800" b="1" dirty="0" err="1"/>
              <a:t>scrapy</a:t>
            </a:r>
            <a:r>
              <a:rPr lang="en-US" sz="1800" b="1" dirty="0"/>
              <a:t>) </a:t>
            </a:r>
          </a:p>
        </p:txBody>
      </p:sp>
      <p:sp>
        <p:nvSpPr>
          <p:cNvPr id="5" name="Slide Number Placeholder 4">
            <a:extLst>
              <a:ext uri="{FF2B5EF4-FFF2-40B4-BE49-F238E27FC236}">
                <a16:creationId xmlns:a16="http://schemas.microsoft.com/office/drawing/2014/main" id="{378C8218-138B-4FA9-82EA-911FF14E6A08}"/>
              </a:ext>
            </a:extLst>
          </p:cNvPr>
          <p:cNvSpPr>
            <a:spLocks noGrp="1"/>
          </p:cNvSpPr>
          <p:nvPr>
            <p:ph type="sldNum" sz="quarter" idx="12"/>
          </p:nvPr>
        </p:nvSpPr>
        <p:spPr/>
        <p:txBody>
          <a:bodyPr/>
          <a:lstStyle/>
          <a:p>
            <a:pPr>
              <a:defRPr/>
            </a:pPr>
            <a:fld id="{B5D931A1-A42B-F94C-ADA3-91D74B0ACBA8}" type="slidenum">
              <a:rPr lang="en-GB" smtClean="0"/>
              <a:pPr>
                <a:defRPr/>
              </a:pPr>
              <a:t>19</a:t>
            </a:fld>
            <a:endParaRPr lang="en-GB"/>
          </a:p>
        </p:txBody>
      </p:sp>
      <p:pic>
        <p:nvPicPr>
          <p:cNvPr id="6" name="Picture 5">
            <a:extLst>
              <a:ext uri="{FF2B5EF4-FFF2-40B4-BE49-F238E27FC236}">
                <a16:creationId xmlns:a16="http://schemas.microsoft.com/office/drawing/2014/main" id="{85BE792F-037D-459A-838D-78AD63E4A09F}"/>
              </a:ext>
            </a:extLst>
          </p:cNvPr>
          <p:cNvPicPr>
            <a:picLocks noChangeAspect="1"/>
          </p:cNvPicPr>
          <p:nvPr/>
        </p:nvPicPr>
        <p:blipFill rotWithShape="1">
          <a:blip r:embed="rId3"/>
          <a:srcRect l="15093" t="41025"/>
          <a:stretch/>
        </p:blipFill>
        <p:spPr>
          <a:xfrm>
            <a:off x="909803" y="1265749"/>
            <a:ext cx="7763934" cy="2864909"/>
          </a:xfrm>
          <a:prstGeom prst="rect">
            <a:avLst/>
          </a:prstGeom>
        </p:spPr>
      </p:pic>
      <p:sp>
        <p:nvSpPr>
          <p:cNvPr id="7" name="Arrow: Right 6">
            <a:extLst>
              <a:ext uri="{FF2B5EF4-FFF2-40B4-BE49-F238E27FC236}">
                <a16:creationId xmlns:a16="http://schemas.microsoft.com/office/drawing/2014/main" id="{47DFE8CB-068A-42F1-8F29-74F6EED7CF20}"/>
              </a:ext>
            </a:extLst>
          </p:cNvPr>
          <p:cNvSpPr/>
          <p:nvPr/>
        </p:nvSpPr>
        <p:spPr>
          <a:xfrm>
            <a:off x="5315857" y="3641817"/>
            <a:ext cx="1007533" cy="279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802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DB1CA-5D30-411E-AEE7-4E7800A4CFD1}"/>
              </a:ext>
            </a:extLst>
          </p:cNvPr>
          <p:cNvSpPr>
            <a:spLocks noGrp="1"/>
          </p:cNvSpPr>
          <p:nvPr>
            <p:ph type="title"/>
          </p:nvPr>
        </p:nvSpPr>
        <p:spPr/>
        <p:txBody>
          <a:bodyPr/>
          <a:lstStyle/>
          <a:p>
            <a:r>
              <a:rPr lang="en-US" dirty="0"/>
              <a:t>What We Need for Data Analytics: </a:t>
            </a:r>
            <a:br>
              <a:rPr lang="en-US" dirty="0"/>
            </a:br>
            <a:r>
              <a:rPr lang="en-US" dirty="0"/>
              <a:t>Well-Structured Data</a:t>
            </a:r>
          </a:p>
        </p:txBody>
      </p:sp>
      <p:sp>
        <p:nvSpPr>
          <p:cNvPr id="23" name="Content Placeholder 22">
            <a:extLst>
              <a:ext uri="{FF2B5EF4-FFF2-40B4-BE49-F238E27FC236}">
                <a16:creationId xmlns:a16="http://schemas.microsoft.com/office/drawing/2014/main" id="{B68B33EB-67F7-492A-862F-C01FE5926ADF}"/>
              </a:ext>
            </a:extLst>
          </p:cNvPr>
          <p:cNvSpPr>
            <a:spLocks noGrp="1"/>
          </p:cNvSpPr>
          <p:nvPr>
            <p:ph idx="1"/>
          </p:nvPr>
        </p:nvSpPr>
        <p:spPr>
          <a:xfrm>
            <a:off x="3004495" y="1457742"/>
            <a:ext cx="5622775" cy="3762671"/>
          </a:xfrm>
        </p:spPr>
        <p:txBody>
          <a:bodyPr/>
          <a:lstStyle/>
          <a:p>
            <a:pPr>
              <a:buSzPct val="150000"/>
              <a:buFont typeface="Arial" panose="020B0604020202020204" pitchFamily="34" charset="0"/>
              <a:buChar char="•"/>
            </a:pPr>
            <a:r>
              <a:rPr lang="en-US" sz="2000" dirty="0"/>
              <a:t>The data “instances” are </a:t>
            </a:r>
            <a:r>
              <a:rPr lang="en-US" sz="2000" i="1" dirty="0"/>
              <a:t>observations</a:t>
            </a:r>
            <a:r>
              <a:rPr lang="en-US" sz="2000" dirty="0"/>
              <a:t> or </a:t>
            </a:r>
            <a:r>
              <a:rPr lang="en-US" sz="2000" i="1" dirty="0"/>
              <a:t>samples</a:t>
            </a:r>
            <a:r>
              <a:rPr lang="en-US" sz="2000" dirty="0"/>
              <a:t> from a population</a:t>
            </a:r>
          </a:p>
          <a:p>
            <a:pPr>
              <a:buSzPct val="150000"/>
              <a:buFont typeface="Arial" panose="020B0604020202020204" pitchFamily="34" charset="0"/>
              <a:buChar char="•"/>
            </a:pPr>
            <a:endParaRPr lang="en-US" sz="2000" dirty="0"/>
          </a:p>
          <a:p>
            <a:pPr>
              <a:buSzPct val="150000"/>
              <a:buFont typeface="Arial" panose="020B0604020202020204" pitchFamily="34" charset="0"/>
              <a:buChar char="•"/>
            </a:pPr>
            <a:r>
              <a:rPr lang="en-US" sz="2000" dirty="0"/>
              <a:t>Each has many </a:t>
            </a:r>
            <a:r>
              <a:rPr lang="en-US" sz="2000" i="1" dirty="0"/>
              <a:t>features</a:t>
            </a:r>
            <a:r>
              <a:rPr lang="en-US" sz="2000" dirty="0"/>
              <a:t> – measurable properties or characteristics</a:t>
            </a:r>
          </a:p>
          <a:p>
            <a:pPr>
              <a:buSzPct val="150000"/>
              <a:buFont typeface="Arial" panose="020B0604020202020204" pitchFamily="34" charset="0"/>
              <a:buChar char="•"/>
            </a:pPr>
            <a:endParaRPr lang="en-US" sz="2000" dirty="0"/>
          </a:p>
          <a:p>
            <a:pPr>
              <a:buSzPct val="150000"/>
              <a:buFont typeface="Arial" panose="020B0604020202020204" pitchFamily="34" charset="0"/>
              <a:buChar char="•"/>
            </a:pPr>
            <a:r>
              <a:rPr lang="en-US" sz="2000" dirty="0">
                <a:solidFill>
                  <a:schemeClr val="accent1"/>
                </a:solidFill>
              </a:rPr>
              <a:t>Requires a journey from “raw data” to a single tabular representation!</a:t>
            </a:r>
          </a:p>
          <a:p>
            <a:endParaRPr lang="en-US" dirty="0"/>
          </a:p>
        </p:txBody>
      </p:sp>
      <p:sp>
        <p:nvSpPr>
          <p:cNvPr id="5" name="Slide Number Placeholder 4">
            <a:extLst>
              <a:ext uri="{FF2B5EF4-FFF2-40B4-BE49-F238E27FC236}">
                <a16:creationId xmlns:a16="http://schemas.microsoft.com/office/drawing/2014/main" id="{F42D7B10-3F2E-4F61-8898-8F22B2719D54}"/>
              </a:ext>
            </a:extLst>
          </p:cNvPr>
          <p:cNvSpPr>
            <a:spLocks noGrp="1"/>
          </p:cNvSpPr>
          <p:nvPr>
            <p:ph type="sldNum" sz="quarter" idx="12"/>
          </p:nvPr>
        </p:nvSpPr>
        <p:spPr/>
        <p:txBody>
          <a:bodyPr/>
          <a:lstStyle/>
          <a:p>
            <a:fld id="{B5D931A1-A42B-F94C-ADA3-91D74B0ACBA8}" type="slidenum">
              <a:rPr lang="en-GB" sz="800" smtClean="0">
                <a:latin typeface="Corbel" panose="020B0503020204020204" pitchFamily="34" charset="0"/>
              </a:rPr>
              <a:pPr/>
              <a:t>2</a:t>
            </a:fld>
            <a:endParaRPr lang="en-GB" sz="800" dirty="0">
              <a:latin typeface="Corbel" panose="020B0503020204020204" pitchFamily="34" charset="0"/>
            </a:endParaRPr>
          </a:p>
        </p:txBody>
      </p:sp>
      <p:graphicFrame>
        <p:nvGraphicFramePr>
          <p:cNvPr id="6" name="Table 5">
            <a:extLst>
              <a:ext uri="{FF2B5EF4-FFF2-40B4-BE49-F238E27FC236}">
                <a16:creationId xmlns:a16="http://schemas.microsoft.com/office/drawing/2014/main" id="{82FF7A0F-2720-4766-B376-9C2778B13802}"/>
              </a:ext>
            </a:extLst>
          </p:cNvPr>
          <p:cNvGraphicFramePr>
            <a:graphicFrameLocks noGrp="1"/>
          </p:cNvGraphicFramePr>
          <p:nvPr/>
        </p:nvGraphicFramePr>
        <p:xfrm>
          <a:off x="1123536" y="2159117"/>
          <a:ext cx="1249680" cy="914400"/>
        </p:xfrm>
        <a:graphic>
          <a:graphicData uri="http://schemas.openxmlformats.org/drawingml/2006/table">
            <a:tbl>
              <a:tblPr firstRow="1" bandRow="1">
                <a:tableStyleId>{073A0DAA-6AF3-43AB-8588-CEC1D06C72B9}</a:tableStyleId>
              </a:tblPr>
              <a:tblGrid>
                <a:gridCol w="208280">
                  <a:extLst>
                    <a:ext uri="{9D8B030D-6E8A-4147-A177-3AD203B41FA5}">
                      <a16:colId xmlns:a16="http://schemas.microsoft.com/office/drawing/2014/main" val="2312613819"/>
                    </a:ext>
                  </a:extLst>
                </a:gridCol>
                <a:gridCol w="208280">
                  <a:extLst>
                    <a:ext uri="{9D8B030D-6E8A-4147-A177-3AD203B41FA5}">
                      <a16:colId xmlns:a16="http://schemas.microsoft.com/office/drawing/2014/main" val="1943338812"/>
                    </a:ext>
                  </a:extLst>
                </a:gridCol>
                <a:gridCol w="208280">
                  <a:extLst>
                    <a:ext uri="{9D8B030D-6E8A-4147-A177-3AD203B41FA5}">
                      <a16:colId xmlns:a16="http://schemas.microsoft.com/office/drawing/2014/main" val="3255038979"/>
                    </a:ext>
                  </a:extLst>
                </a:gridCol>
                <a:gridCol w="208280">
                  <a:extLst>
                    <a:ext uri="{9D8B030D-6E8A-4147-A177-3AD203B41FA5}">
                      <a16:colId xmlns:a16="http://schemas.microsoft.com/office/drawing/2014/main" val="1497821773"/>
                    </a:ext>
                  </a:extLst>
                </a:gridCol>
                <a:gridCol w="208280">
                  <a:extLst>
                    <a:ext uri="{9D8B030D-6E8A-4147-A177-3AD203B41FA5}">
                      <a16:colId xmlns:a16="http://schemas.microsoft.com/office/drawing/2014/main" val="4199571413"/>
                    </a:ext>
                  </a:extLst>
                </a:gridCol>
                <a:gridCol w="208280">
                  <a:extLst>
                    <a:ext uri="{9D8B030D-6E8A-4147-A177-3AD203B41FA5}">
                      <a16:colId xmlns:a16="http://schemas.microsoft.com/office/drawing/2014/main" val="2001445510"/>
                    </a:ext>
                  </a:extLst>
                </a:gridCol>
              </a:tblGrid>
              <a:tr h="0">
                <a:tc>
                  <a:txBody>
                    <a:bodyPr/>
                    <a:lstStyle/>
                    <a:p>
                      <a:endParaRPr lang="en-US" sz="900" dirty="0"/>
                    </a:p>
                  </a:txBody>
                  <a:tcPr/>
                </a:tc>
                <a:tc>
                  <a:txBody>
                    <a:bodyPr/>
                    <a:lstStyle/>
                    <a:p>
                      <a:endParaRPr lang="en-US" sz="900"/>
                    </a:p>
                  </a:txBody>
                  <a:tcPr/>
                </a:tc>
                <a:tc>
                  <a:txBody>
                    <a:bodyPr/>
                    <a:lstStyle/>
                    <a:p>
                      <a:endParaRPr lang="en-US" sz="900" dirty="0"/>
                    </a:p>
                  </a:txBody>
                  <a:tcPr/>
                </a:tc>
                <a:tc>
                  <a:txBody>
                    <a:bodyPr/>
                    <a:lstStyle/>
                    <a:p>
                      <a:endParaRPr lang="en-US" sz="900" dirty="0"/>
                    </a:p>
                  </a:txBody>
                  <a:tcPr/>
                </a:tc>
                <a:tc>
                  <a:txBody>
                    <a:bodyPr/>
                    <a:lstStyle/>
                    <a:p>
                      <a:endParaRPr lang="en-US" sz="900" dirty="0"/>
                    </a:p>
                  </a:txBody>
                  <a:tcPr/>
                </a:tc>
                <a:tc>
                  <a:txBody>
                    <a:bodyPr/>
                    <a:lstStyle/>
                    <a:p>
                      <a:endParaRPr lang="en-US" sz="900" dirty="0"/>
                    </a:p>
                  </a:txBody>
                  <a:tcPr/>
                </a:tc>
                <a:extLst>
                  <a:ext uri="{0D108BD9-81ED-4DB2-BD59-A6C34878D82A}">
                    <a16:rowId xmlns:a16="http://schemas.microsoft.com/office/drawing/2014/main" val="1414009567"/>
                  </a:ext>
                </a:extLst>
              </a:tr>
              <a:tr h="0">
                <a:tc>
                  <a:txBody>
                    <a:bodyPr/>
                    <a:lstStyle/>
                    <a:p>
                      <a:endParaRPr lang="en-US" sz="900" dirty="0"/>
                    </a:p>
                  </a:txBody>
                  <a:tcPr/>
                </a:tc>
                <a:tc>
                  <a:txBody>
                    <a:bodyPr/>
                    <a:lstStyle/>
                    <a:p>
                      <a:endParaRPr lang="en-US" sz="900" dirty="0"/>
                    </a:p>
                  </a:txBody>
                  <a:tcPr/>
                </a:tc>
                <a:tc>
                  <a:txBody>
                    <a:bodyPr/>
                    <a:lstStyle/>
                    <a:p>
                      <a:endParaRPr lang="en-US" sz="900"/>
                    </a:p>
                  </a:txBody>
                  <a:tcPr/>
                </a:tc>
                <a:tc>
                  <a:txBody>
                    <a:bodyPr/>
                    <a:lstStyle/>
                    <a:p>
                      <a:endParaRPr lang="en-US" sz="900" dirty="0"/>
                    </a:p>
                  </a:txBody>
                  <a:tcPr/>
                </a:tc>
                <a:tc>
                  <a:txBody>
                    <a:bodyPr/>
                    <a:lstStyle/>
                    <a:p>
                      <a:endParaRPr lang="en-US" sz="900" dirty="0"/>
                    </a:p>
                  </a:txBody>
                  <a:tcPr/>
                </a:tc>
                <a:tc>
                  <a:txBody>
                    <a:bodyPr/>
                    <a:lstStyle/>
                    <a:p>
                      <a:endParaRPr lang="en-US" sz="900"/>
                    </a:p>
                  </a:txBody>
                  <a:tcPr/>
                </a:tc>
                <a:extLst>
                  <a:ext uri="{0D108BD9-81ED-4DB2-BD59-A6C34878D82A}">
                    <a16:rowId xmlns:a16="http://schemas.microsoft.com/office/drawing/2014/main" val="2787338516"/>
                  </a:ext>
                </a:extLst>
              </a:tr>
              <a:tr h="0">
                <a:tc>
                  <a:txBody>
                    <a:bodyPr/>
                    <a:lstStyle/>
                    <a:p>
                      <a:endParaRPr lang="en-US" sz="900"/>
                    </a:p>
                  </a:txBody>
                  <a:tcPr/>
                </a:tc>
                <a:tc>
                  <a:txBody>
                    <a:bodyPr/>
                    <a:lstStyle/>
                    <a:p>
                      <a:endParaRPr lang="en-US" sz="900" dirty="0"/>
                    </a:p>
                  </a:txBody>
                  <a:tcPr/>
                </a:tc>
                <a:tc>
                  <a:txBody>
                    <a:bodyPr/>
                    <a:lstStyle/>
                    <a:p>
                      <a:endParaRPr lang="en-US" sz="900" dirty="0"/>
                    </a:p>
                  </a:txBody>
                  <a:tcPr/>
                </a:tc>
                <a:tc>
                  <a:txBody>
                    <a:bodyPr/>
                    <a:lstStyle/>
                    <a:p>
                      <a:endParaRPr lang="en-US" sz="900" dirty="0"/>
                    </a:p>
                  </a:txBody>
                  <a:tcPr/>
                </a:tc>
                <a:tc>
                  <a:txBody>
                    <a:bodyPr/>
                    <a:lstStyle/>
                    <a:p>
                      <a:endParaRPr lang="en-US" sz="900" dirty="0"/>
                    </a:p>
                  </a:txBody>
                  <a:tcPr/>
                </a:tc>
                <a:tc>
                  <a:txBody>
                    <a:bodyPr/>
                    <a:lstStyle/>
                    <a:p>
                      <a:endParaRPr lang="en-US" sz="900" dirty="0"/>
                    </a:p>
                  </a:txBody>
                  <a:tcPr/>
                </a:tc>
                <a:extLst>
                  <a:ext uri="{0D108BD9-81ED-4DB2-BD59-A6C34878D82A}">
                    <a16:rowId xmlns:a16="http://schemas.microsoft.com/office/drawing/2014/main" val="2262687579"/>
                  </a:ext>
                </a:extLst>
              </a:tr>
              <a:tr h="145443">
                <a:tc>
                  <a:txBody>
                    <a:bodyPr/>
                    <a:lstStyle/>
                    <a:p>
                      <a:endParaRPr lang="en-US" sz="900" dirty="0"/>
                    </a:p>
                  </a:txBody>
                  <a:tcPr/>
                </a:tc>
                <a:tc>
                  <a:txBody>
                    <a:bodyPr/>
                    <a:lstStyle/>
                    <a:p>
                      <a:endParaRPr lang="en-US" sz="900" dirty="0"/>
                    </a:p>
                  </a:txBody>
                  <a:tcPr/>
                </a:tc>
                <a:tc>
                  <a:txBody>
                    <a:bodyPr/>
                    <a:lstStyle/>
                    <a:p>
                      <a:endParaRPr lang="en-US" sz="900" dirty="0"/>
                    </a:p>
                  </a:txBody>
                  <a:tcPr/>
                </a:tc>
                <a:tc>
                  <a:txBody>
                    <a:bodyPr/>
                    <a:lstStyle/>
                    <a:p>
                      <a:endParaRPr lang="en-US" sz="900" dirty="0"/>
                    </a:p>
                  </a:txBody>
                  <a:tcPr/>
                </a:tc>
                <a:tc>
                  <a:txBody>
                    <a:bodyPr/>
                    <a:lstStyle/>
                    <a:p>
                      <a:endParaRPr lang="en-US" sz="900" dirty="0"/>
                    </a:p>
                  </a:txBody>
                  <a:tcPr/>
                </a:tc>
                <a:tc>
                  <a:txBody>
                    <a:bodyPr/>
                    <a:lstStyle/>
                    <a:p>
                      <a:endParaRPr lang="en-US" sz="900" dirty="0"/>
                    </a:p>
                  </a:txBody>
                  <a:tcPr/>
                </a:tc>
                <a:extLst>
                  <a:ext uri="{0D108BD9-81ED-4DB2-BD59-A6C34878D82A}">
                    <a16:rowId xmlns:a16="http://schemas.microsoft.com/office/drawing/2014/main" val="3390568223"/>
                  </a:ext>
                </a:extLst>
              </a:tr>
            </a:tbl>
          </a:graphicData>
        </a:graphic>
      </p:graphicFrame>
      <p:cxnSp>
        <p:nvCxnSpPr>
          <p:cNvPr id="8" name="Straight Arrow Connector 7">
            <a:extLst>
              <a:ext uri="{FF2B5EF4-FFF2-40B4-BE49-F238E27FC236}">
                <a16:creationId xmlns:a16="http://schemas.microsoft.com/office/drawing/2014/main" id="{4E35E1D1-4A26-4089-B3DA-B73AD2F501FF}"/>
              </a:ext>
            </a:extLst>
          </p:cNvPr>
          <p:cNvCxnSpPr/>
          <p:nvPr/>
        </p:nvCxnSpPr>
        <p:spPr>
          <a:xfrm>
            <a:off x="1094452" y="1892960"/>
            <a:ext cx="1278764" cy="0"/>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4C0ADFA-D271-4D78-B735-0C190DC5FA71}"/>
              </a:ext>
            </a:extLst>
          </p:cNvPr>
          <p:cNvSpPr txBox="1"/>
          <p:nvPr/>
        </p:nvSpPr>
        <p:spPr>
          <a:xfrm>
            <a:off x="1197071" y="1465750"/>
            <a:ext cx="1102610" cy="400110"/>
          </a:xfrm>
          <a:prstGeom prst="rect">
            <a:avLst/>
          </a:prstGeom>
          <a:noFill/>
        </p:spPr>
        <p:txBody>
          <a:bodyPr wrap="none" rtlCol="0">
            <a:spAutoFit/>
          </a:bodyPr>
          <a:lstStyle/>
          <a:p>
            <a:r>
              <a:rPr lang="en-US" i="1" dirty="0"/>
              <a:t>features</a:t>
            </a:r>
          </a:p>
        </p:txBody>
      </p:sp>
      <p:sp>
        <p:nvSpPr>
          <p:cNvPr id="10" name="TextBox 9">
            <a:extLst>
              <a:ext uri="{FF2B5EF4-FFF2-40B4-BE49-F238E27FC236}">
                <a16:creationId xmlns:a16="http://schemas.microsoft.com/office/drawing/2014/main" id="{AE5AE363-DD89-4C4C-8C22-3D818F75416A}"/>
              </a:ext>
            </a:extLst>
          </p:cNvPr>
          <p:cNvSpPr txBox="1"/>
          <p:nvPr/>
        </p:nvSpPr>
        <p:spPr>
          <a:xfrm rot="16200000">
            <a:off x="128933" y="2416261"/>
            <a:ext cx="1231427" cy="400110"/>
          </a:xfrm>
          <a:prstGeom prst="rect">
            <a:avLst/>
          </a:prstGeom>
          <a:noFill/>
        </p:spPr>
        <p:txBody>
          <a:bodyPr wrap="none" rtlCol="0">
            <a:spAutoFit/>
          </a:bodyPr>
          <a:lstStyle/>
          <a:p>
            <a:r>
              <a:rPr lang="en-US" i="1" dirty="0"/>
              <a:t>instances</a:t>
            </a:r>
          </a:p>
        </p:txBody>
      </p:sp>
      <p:cxnSp>
        <p:nvCxnSpPr>
          <p:cNvPr id="12" name="Straight Arrow Connector 11">
            <a:extLst>
              <a:ext uri="{FF2B5EF4-FFF2-40B4-BE49-F238E27FC236}">
                <a16:creationId xmlns:a16="http://schemas.microsoft.com/office/drawing/2014/main" id="{1B4A3CB4-E7FB-4BE3-A217-39DFEAE38A14}"/>
              </a:ext>
            </a:extLst>
          </p:cNvPr>
          <p:cNvCxnSpPr/>
          <p:nvPr/>
        </p:nvCxnSpPr>
        <p:spPr>
          <a:xfrm>
            <a:off x="1039390" y="2375337"/>
            <a:ext cx="0" cy="698180"/>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A41CC0A-846B-47E4-8BBE-FC7BB4F1DA48}"/>
              </a:ext>
            </a:extLst>
          </p:cNvPr>
          <p:cNvSpPr txBox="1"/>
          <p:nvPr/>
        </p:nvSpPr>
        <p:spPr>
          <a:xfrm>
            <a:off x="780012" y="4235261"/>
            <a:ext cx="1714866" cy="400110"/>
          </a:xfrm>
          <a:prstGeom prst="rect">
            <a:avLst/>
          </a:prstGeom>
          <a:solidFill>
            <a:schemeClr val="tx2">
              <a:lumMod val="10000"/>
              <a:lumOff val="90000"/>
            </a:schemeClr>
          </a:solidFill>
          <a:ln>
            <a:solidFill>
              <a:schemeClr val="tx2"/>
            </a:solidFill>
          </a:ln>
          <a:effectLst>
            <a:outerShdw blurRad="50800" dist="38100" dir="2700000" algn="tl" rotWithShape="0">
              <a:prstClr val="black">
                <a:alpha val="40000"/>
              </a:prstClr>
            </a:outerShdw>
          </a:effectLst>
        </p:spPr>
        <p:txBody>
          <a:bodyPr wrap="square" rtlCol="0">
            <a:spAutoFit/>
          </a:bodyPr>
          <a:lstStyle/>
          <a:p>
            <a:pPr algn="ctr"/>
            <a:r>
              <a:rPr lang="en-US" dirty="0">
                <a:solidFill>
                  <a:schemeClr val="accent1"/>
                </a:solidFill>
              </a:rPr>
              <a:t>Visualizations</a:t>
            </a:r>
          </a:p>
        </p:txBody>
      </p:sp>
      <p:sp>
        <p:nvSpPr>
          <p:cNvPr id="15" name="TextBox 14">
            <a:extLst>
              <a:ext uri="{FF2B5EF4-FFF2-40B4-BE49-F238E27FC236}">
                <a16:creationId xmlns:a16="http://schemas.microsoft.com/office/drawing/2014/main" id="{AA44D14D-D053-4A1F-A3FE-30B258808CE0}"/>
              </a:ext>
            </a:extLst>
          </p:cNvPr>
          <p:cNvSpPr txBox="1"/>
          <p:nvPr/>
        </p:nvSpPr>
        <p:spPr>
          <a:xfrm>
            <a:off x="1084960" y="3805277"/>
            <a:ext cx="1179049" cy="400110"/>
          </a:xfrm>
          <a:prstGeom prst="rect">
            <a:avLst/>
          </a:prstGeom>
          <a:solidFill>
            <a:schemeClr val="tx2">
              <a:lumMod val="10000"/>
              <a:lumOff val="90000"/>
            </a:schemeClr>
          </a:solidFill>
          <a:ln>
            <a:solidFill>
              <a:schemeClr val="tx2"/>
            </a:solidFill>
          </a:ln>
          <a:effectLst>
            <a:outerShdw blurRad="50800" dist="38100" dir="2700000" algn="tl" rotWithShape="0">
              <a:prstClr val="black">
                <a:alpha val="40000"/>
              </a:prstClr>
            </a:outerShdw>
          </a:effectLst>
        </p:spPr>
        <p:txBody>
          <a:bodyPr wrap="square" rtlCol="0">
            <a:spAutoFit/>
          </a:bodyPr>
          <a:lstStyle/>
          <a:p>
            <a:pPr algn="ctr"/>
            <a:r>
              <a:rPr lang="en-US" dirty="0">
                <a:solidFill>
                  <a:schemeClr val="accent1"/>
                </a:solidFill>
              </a:rPr>
              <a:t>Reports</a:t>
            </a:r>
          </a:p>
        </p:txBody>
      </p:sp>
      <p:sp>
        <p:nvSpPr>
          <p:cNvPr id="16" name="TextBox 15">
            <a:extLst>
              <a:ext uri="{FF2B5EF4-FFF2-40B4-BE49-F238E27FC236}">
                <a16:creationId xmlns:a16="http://schemas.microsoft.com/office/drawing/2014/main" id="{7142FD8C-B1E6-40F9-95D2-D89BF29A6830}"/>
              </a:ext>
            </a:extLst>
          </p:cNvPr>
          <p:cNvSpPr txBox="1"/>
          <p:nvPr/>
        </p:nvSpPr>
        <p:spPr>
          <a:xfrm>
            <a:off x="944702" y="4678674"/>
            <a:ext cx="1447401" cy="400110"/>
          </a:xfrm>
          <a:prstGeom prst="rect">
            <a:avLst/>
          </a:prstGeom>
          <a:solidFill>
            <a:schemeClr val="tx2">
              <a:lumMod val="10000"/>
              <a:lumOff val="90000"/>
            </a:schemeClr>
          </a:solidFill>
          <a:ln>
            <a:solidFill>
              <a:schemeClr val="tx2"/>
            </a:solidFill>
          </a:ln>
          <a:effectLst>
            <a:outerShdw blurRad="50800" dist="38100" dir="2700000" algn="tl" rotWithShape="0">
              <a:prstClr val="black">
                <a:alpha val="40000"/>
              </a:prstClr>
            </a:outerShdw>
          </a:effectLst>
        </p:spPr>
        <p:txBody>
          <a:bodyPr wrap="square" rtlCol="0">
            <a:spAutoFit/>
          </a:bodyPr>
          <a:lstStyle/>
          <a:p>
            <a:pPr algn="ctr"/>
            <a:r>
              <a:rPr lang="en-US" dirty="0">
                <a:solidFill>
                  <a:schemeClr val="accent1"/>
                </a:solidFill>
              </a:rPr>
              <a:t>Classifiers</a:t>
            </a:r>
          </a:p>
        </p:txBody>
      </p:sp>
      <p:sp>
        <p:nvSpPr>
          <p:cNvPr id="17" name="Arrow: Down 16">
            <a:extLst>
              <a:ext uri="{FF2B5EF4-FFF2-40B4-BE49-F238E27FC236}">
                <a16:creationId xmlns:a16="http://schemas.microsoft.com/office/drawing/2014/main" id="{ECE81517-46C7-49D1-A05D-8ADF31D70FAE}"/>
              </a:ext>
            </a:extLst>
          </p:cNvPr>
          <p:cNvSpPr/>
          <p:nvPr/>
        </p:nvSpPr>
        <p:spPr>
          <a:xfrm>
            <a:off x="1575981" y="3150514"/>
            <a:ext cx="434176" cy="4001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hape 31">
            <a:extLst>
              <a:ext uri="{FF2B5EF4-FFF2-40B4-BE49-F238E27FC236}">
                <a16:creationId xmlns:a16="http://schemas.microsoft.com/office/drawing/2014/main" id="{1D838018-5B03-A34F-B7A6-7C5E0E6D8C65}"/>
              </a:ext>
            </a:extLst>
          </p:cNvPr>
          <p:cNvSpPr/>
          <p:nvPr/>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3"/>
              </a:rPr>
              <a:t>Creative Commons Attribution-</a:t>
            </a:r>
            <a:r>
              <a:rPr lang="en-US" sz="800" dirty="0" err="1">
                <a:hlinkClick r:id="rId3"/>
              </a:rPr>
              <a:t>ShareAlike</a:t>
            </a:r>
            <a:r>
              <a:rPr lang="en-US" sz="800" dirty="0">
                <a:hlinkClick r:id="rId3"/>
              </a:rPr>
              <a:t> 4.0 International License</a:t>
            </a:r>
            <a:r>
              <a:rPr lang="en-US" sz="800" dirty="0"/>
              <a:t>.</a:t>
            </a:r>
          </a:p>
        </p:txBody>
      </p:sp>
    </p:spTree>
    <p:extLst>
      <p:ext uri="{BB962C8B-B14F-4D97-AF65-F5344CB8AC3E}">
        <p14:creationId xmlns:p14="http://schemas.microsoft.com/office/powerpoint/2010/main" val="20909907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0752A12-6371-4A01-BCE7-E48BAFCDF0CC}"/>
              </a:ext>
            </a:extLst>
          </p:cNvPr>
          <p:cNvPicPr>
            <a:picLocks noGrp="1" noChangeAspect="1"/>
          </p:cNvPicPr>
          <p:nvPr>
            <p:ph idx="1"/>
          </p:nvPr>
        </p:nvPicPr>
        <p:blipFill>
          <a:blip r:embed="rId3"/>
          <a:stretch>
            <a:fillRect/>
          </a:stretch>
        </p:blipFill>
        <p:spPr>
          <a:xfrm>
            <a:off x="128647" y="1714500"/>
            <a:ext cx="9009656" cy="1634067"/>
          </a:xfrm>
          <a:prstGeom prst="rect">
            <a:avLst/>
          </a:prstGeom>
        </p:spPr>
      </p:pic>
      <p:sp>
        <p:nvSpPr>
          <p:cNvPr id="8" name="Speech Bubble: Rectangle 7">
            <a:extLst>
              <a:ext uri="{FF2B5EF4-FFF2-40B4-BE49-F238E27FC236}">
                <a16:creationId xmlns:a16="http://schemas.microsoft.com/office/drawing/2014/main" id="{EFAB199C-46C2-42C9-92DD-1CB295009DEB}"/>
              </a:ext>
            </a:extLst>
          </p:cNvPr>
          <p:cNvSpPr/>
          <p:nvPr/>
        </p:nvSpPr>
        <p:spPr>
          <a:xfrm>
            <a:off x="283633" y="3622147"/>
            <a:ext cx="8255000" cy="1371600"/>
          </a:xfrm>
          <a:prstGeom prst="wedgeRectCallout">
            <a:avLst>
              <a:gd name="adj1" fmla="val -40218"/>
              <a:gd name="adj2" fmla="val -10138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C9EE1F-465F-4A95-9F41-179979AA0F6A}"/>
              </a:ext>
            </a:extLst>
          </p:cNvPr>
          <p:cNvSpPr>
            <a:spLocks noGrp="1"/>
          </p:cNvSpPr>
          <p:nvPr>
            <p:ph type="title"/>
          </p:nvPr>
        </p:nvSpPr>
        <p:spPr>
          <a:xfrm>
            <a:off x="381626" y="302118"/>
            <a:ext cx="8157007" cy="1089755"/>
          </a:xfrm>
        </p:spPr>
        <p:txBody>
          <a:bodyPr/>
          <a:lstStyle/>
          <a:p>
            <a:r>
              <a:rPr lang="en-US" dirty="0"/>
              <a:t>What Does the HTML Look Like?</a:t>
            </a:r>
          </a:p>
        </p:txBody>
      </p:sp>
      <p:sp>
        <p:nvSpPr>
          <p:cNvPr id="4" name="Footer Placeholder 3">
            <a:extLst>
              <a:ext uri="{FF2B5EF4-FFF2-40B4-BE49-F238E27FC236}">
                <a16:creationId xmlns:a16="http://schemas.microsoft.com/office/drawing/2014/main" id="{770FF03F-D1B0-41D6-8C94-E3BDB5354C05}"/>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5594FC1C-4092-4513-8719-A6076BD6D49A}"/>
              </a:ext>
            </a:extLst>
          </p:cNvPr>
          <p:cNvSpPr>
            <a:spLocks noGrp="1"/>
          </p:cNvSpPr>
          <p:nvPr>
            <p:ph type="sldNum" sz="quarter" idx="12"/>
          </p:nvPr>
        </p:nvSpPr>
        <p:spPr/>
        <p:txBody>
          <a:bodyPr/>
          <a:lstStyle/>
          <a:p>
            <a:pPr>
              <a:defRPr/>
            </a:pPr>
            <a:fld id="{B5D931A1-A42B-F94C-ADA3-91D74B0ACBA8}" type="slidenum">
              <a:rPr lang="en-GB" smtClean="0"/>
              <a:pPr>
                <a:defRPr/>
              </a:pPr>
              <a:t>20</a:t>
            </a:fld>
            <a:endParaRPr lang="en-GB"/>
          </a:p>
        </p:txBody>
      </p:sp>
      <p:pic>
        <p:nvPicPr>
          <p:cNvPr id="7" name="Content Placeholder 5">
            <a:extLst>
              <a:ext uri="{FF2B5EF4-FFF2-40B4-BE49-F238E27FC236}">
                <a16:creationId xmlns:a16="http://schemas.microsoft.com/office/drawing/2014/main" id="{42A6BACC-A93F-4B3A-B0EF-0BFF827976DA}"/>
              </a:ext>
            </a:extLst>
          </p:cNvPr>
          <p:cNvPicPr>
            <a:picLocks noChangeAspect="1"/>
          </p:cNvPicPr>
          <p:nvPr/>
        </p:nvPicPr>
        <p:blipFill rotWithShape="1">
          <a:blip r:embed="rId3"/>
          <a:srcRect l="141" t="28426" r="44997" b="22023"/>
          <a:stretch/>
        </p:blipFill>
        <p:spPr bwMode="auto">
          <a:xfrm>
            <a:off x="374856" y="3646754"/>
            <a:ext cx="8072554" cy="1322387"/>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FF0F0125-638D-4628-9483-33222F2DF8B7}"/>
              </a:ext>
            </a:extLst>
          </p:cNvPr>
          <p:cNvSpPr/>
          <p:nvPr/>
        </p:nvSpPr>
        <p:spPr>
          <a:xfrm>
            <a:off x="128647" y="2159000"/>
            <a:ext cx="4980986" cy="6985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E900F86-79FF-2040-99F2-3F0BAD499693}"/>
              </a:ext>
            </a:extLst>
          </p:cNvPr>
          <p:cNvSpPr txBox="1"/>
          <p:nvPr/>
        </p:nvSpPr>
        <p:spPr>
          <a:xfrm>
            <a:off x="128647" y="1444925"/>
            <a:ext cx="3684022" cy="307777"/>
          </a:xfrm>
          <a:prstGeom prst="rect">
            <a:avLst/>
          </a:prstGeom>
          <a:noFill/>
        </p:spPr>
        <p:txBody>
          <a:bodyPr wrap="none" rtlCol="0">
            <a:spAutoFit/>
          </a:bodyPr>
          <a:lstStyle/>
          <a:p>
            <a:r>
              <a:rPr lang="en-US" dirty="0">
                <a:solidFill>
                  <a:schemeClr val="tx1"/>
                </a:solidFill>
              </a:rPr>
              <a:t>… (lots of stuff before the portion of interest)</a:t>
            </a:r>
          </a:p>
        </p:txBody>
      </p:sp>
    </p:spTree>
    <p:extLst>
      <p:ext uri="{BB962C8B-B14F-4D97-AF65-F5344CB8AC3E}">
        <p14:creationId xmlns:p14="http://schemas.microsoft.com/office/powerpoint/2010/main" val="46983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52B69-4AFE-4EA2-9081-DA9539694017}"/>
              </a:ext>
            </a:extLst>
          </p:cNvPr>
          <p:cNvSpPr>
            <a:spLocks noGrp="1"/>
          </p:cNvSpPr>
          <p:nvPr>
            <p:ph type="title"/>
          </p:nvPr>
        </p:nvSpPr>
        <p:spPr/>
        <p:txBody>
          <a:bodyPr/>
          <a:lstStyle/>
          <a:p>
            <a:r>
              <a:rPr lang="en-US" dirty="0"/>
              <a:t>Tree Representation of the HTML Web Page</a:t>
            </a:r>
          </a:p>
        </p:txBody>
      </p:sp>
      <p:sp>
        <p:nvSpPr>
          <p:cNvPr id="3" name="Content Placeholder 2">
            <a:extLst>
              <a:ext uri="{FF2B5EF4-FFF2-40B4-BE49-F238E27FC236}">
                <a16:creationId xmlns:a16="http://schemas.microsoft.com/office/drawing/2014/main" id="{6F114265-F2F1-4217-9D57-045233565685}"/>
              </a:ext>
            </a:extLst>
          </p:cNvPr>
          <p:cNvSpPr>
            <a:spLocks noGrp="1"/>
          </p:cNvSpPr>
          <p:nvPr>
            <p:ph idx="1"/>
          </p:nvPr>
        </p:nvSpPr>
        <p:spPr>
          <a:xfrm>
            <a:off x="273413" y="1915938"/>
            <a:ext cx="3179070" cy="2357326"/>
          </a:xfrm>
        </p:spPr>
        <p:txBody>
          <a:bodyPr>
            <a:noAutofit/>
          </a:bodyPr>
          <a:lstStyle/>
          <a:p>
            <a:pPr marL="219075" indent="0">
              <a:buSzPct val="150000"/>
              <a:buNone/>
            </a:pPr>
            <a:endParaRPr lang="en-US" sz="2000" b="1" dirty="0">
              <a:latin typeface="+mn-lt"/>
            </a:endParaRPr>
          </a:p>
          <a:p>
            <a:pPr>
              <a:buSzPct val="150000"/>
              <a:buFont typeface="Arial" panose="020B0604020202020204" pitchFamily="34" charset="0"/>
              <a:buChar char="•"/>
            </a:pPr>
            <a:r>
              <a:rPr lang="en-US" sz="2000" dirty="0"/>
              <a:t>We parse the page to turn the HTML into a tree of XML elements using </a:t>
            </a:r>
            <a:r>
              <a:rPr lang="en-US" sz="2000" b="1" dirty="0" err="1"/>
              <a:t>etree</a:t>
            </a:r>
            <a:endParaRPr lang="en-US" sz="2000" b="1" dirty="0"/>
          </a:p>
          <a:p>
            <a:pPr>
              <a:buSzPct val="150000"/>
              <a:buFont typeface="Arial" panose="020B0604020202020204" pitchFamily="34" charset="0"/>
              <a:buChar char="•"/>
            </a:pPr>
            <a:endParaRPr lang="en-US" sz="2000" dirty="0"/>
          </a:p>
          <a:p>
            <a:pPr>
              <a:buSzPct val="150000"/>
              <a:buFont typeface="Arial" panose="020B0604020202020204" pitchFamily="34" charset="0"/>
              <a:buChar char="•"/>
            </a:pPr>
            <a:endParaRPr lang="en-US" sz="2000" dirty="0"/>
          </a:p>
          <a:p>
            <a:pPr>
              <a:buSzPct val="150000"/>
              <a:buFont typeface="Arial" panose="020B0604020202020204" pitchFamily="34" charset="0"/>
              <a:buChar char="•"/>
            </a:pPr>
            <a:endParaRPr lang="en-US" sz="2000" dirty="0"/>
          </a:p>
          <a:p>
            <a:pPr marL="219075" indent="0">
              <a:buSzPct val="150000"/>
              <a:buNone/>
            </a:pPr>
            <a:endParaRPr lang="en-US" sz="2000" b="1" dirty="0"/>
          </a:p>
        </p:txBody>
      </p:sp>
      <p:sp>
        <p:nvSpPr>
          <p:cNvPr id="4" name="Footer Placeholder 3">
            <a:extLst>
              <a:ext uri="{FF2B5EF4-FFF2-40B4-BE49-F238E27FC236}">
                <a16:creationId xmlns:a16="http://schemas.microsoft.com/office/drawing/2014/main" id="{97242A36-F8A0-418A-83FF-6EAB9FDA84B6}"/>
              </a:ext>
            </a:extLst>
          </p:cNvPr>
          <p:cNvSpPr>
            <a:spLocks noGrp="1"/>
          </p:cNvSpPr>
          <p:nvPr>
            <p:ph type="ftr" sz="quarter" idx="4294967295"/>
          </p:nvPr>
        </p:nvSpPr>
        <p:spPr>
          <a:xfrm>
            <a:off x="470263" y="5295900"/>
            <a:ext cx="3551056" cy="303213"/>
          </a:xfrm>
        </p:spPr>
        <p:txBody>
          <a:bodyPr/>
          <a:lstStyle/>
          <a:p>
            <a:pPr>
              <a:defRPr/>
            </a:pPr>
            <a:endParaRPr lang="en-GB" dirty="0"/>
          </a:p>
        </p:txBody>
      </p:sp>
      <p:sp>
        <p:nvSpPr>
          <p:cNvPr id="5" name="Slide Number Placeholder 4">
            <a:extLst>
              <a:ext uri="{FF2B5EF4-FFF2-40B4-BE49-F238E27FC236}">
                <a16:creationId xmlns:a16="http://schemas.microsoft.com/office/drawing/2014/main" id="{567F3818-D08B-4A73-8C5E-81A88AAE77AE}"/>
              </a:ext>
            </a:extLst>
          </p:cNvPr>
          <p:cNvSpPr>
            <a:spLocks noGrp="1"/>
          </p:cNvSpPr>
          <p:nvPr>
            <p:ph type="sldNum" sz="quarter" idx="12"/>
          </p:nvPr>
        </p:nvSpPr>
        <p:spPr/>
        <p:txBody>
          <a:bodyPr/>
          <a:lstStyle/>
          <a:p>
            <a:pPr>
              <a:defRPr/>
            </a:pPr>
            <a:fld id="{B5D931A1-A42B-F94C-ADA3-91D74B0ACBA8}" type="slidenum">
              <a:rPr lang="en-GB" smtClean="0"/>
              <a:pPr>
                <a:defRPr/>
              </a:pPr>
              <a:t>21</a:t>
            </a:fld>
            <a:endParaRPr lang="en-GB"/>
          </a:p>
        </p:txBody>
      </p:sp>
      <p:sp>
        <p:nvSpPr>
          <p:cNvPr id="8" name="AutoShape 2">
            <a:extLst>
              <a:ext uri="{FF2B5EF4-FFF2-40B4-BE49-F238E27FC236}">
                <a16:creationId xmlns:a16="http://schemas.microsoft.com/office/drawing/2014/main" id="{4A1ED7BD-BF65-4F4E-BF74-3F86344F3CE8}"/>
              </a:ext>
            </a:extLst>
          </p:cNvPr>
          <p:cNvSpPr>
            <a:spLocks noChangeAspect="1" noChangeArrowheads="1"/>
          </p:cNvSpPr>
          <p:nvPr/>
        </p:nvSpPr>
        <p:spPr bwMode="auto">
          <a:xfrm>
            <a:off x="1619250" y="159738"/>
            <a:ext cx="5715000" cy="571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descr="A picture containing text, map&#10;&#10;Description automatically generated">
            <a:extLst>
              <a:ext uri="{FF2B5EF4-FFF2-40B4-BE49-F238E27FC236}">
                <a16:creationId xmlns:a16="http://schemas.microsoft.com/office/drawing/2014/main" id="{12E7A387-ACED-284D-8B32-03CD48B18082}"/>
              </a:ext>
            </a:extLst>
          </p:cNvPr>
          <p:cNvPicPr>
            <a:picLocks noChangeAspect="1"/>
          </p:cNvPicPr>
          <p:nvPr/>
        </p:nvPicPr>
        <p:blipFill>
          <a:blip r:embed="rId3"/>
          <a:stretch>
            <a:fillRect/>
          </a:stretch>
        </p:blipFill>
        <p:spPr>
          <a:xfrm>
            <a:off x="3751754" y="1249493"/>
            <a:ext cx="4928333" cy="3927895"/>
          </a:xfrm>
          <a:prstGeom prst="rect">
            <a:avLst/>
          </a:prstGeom>
        </p:spPr>
      </p:pic>
    </p:spTree>
    <p:extLst>
      <p:ext uri="{BB962C8B-B14F-4D97-AF65-F5344CB8AC3E}">
        <p14:creationId xmlns:p14="http://schemas.microsoft.com/office/powerpoint/2010/main" val="21617979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52B69-4AFE-4EA2-9081-DA9539694017}"/>
              </a:ext>
            </a:extLst>
          </p:cNvPr>
          <p:cNvSpPr>
            <a:spLocks noGrp="1"/>
          </p:cNvSpPr>
          <p:nvPr>
            <p:ph type="title"/>
          </p:nvPr>
        </p:nvSpPr>
        <p:spPr/>
        <p:txBody>
          <a:bodyPr/>
          <a:lstStyle/>
          <a:p>
            <a:r>
              <a:rPr lang="en-US" dirty="0"/>
              <a:t>Tree Representation of the HTML Web Page</a:t>
            </a:r>
          </a:p>
        </p:txBody>
      </p:sp>
      <p:sp>
        <p:nvSpPr>
          <p:cNvPr id="3" name="Content Placeholder 2">
            <a:extLst>
              <a:ext uri="{FF2B5EF4-FFF2-40B4-BE49-F238E27FC236}">
                <a16:creationId xmlns:a16="http://schemas.microsoft.com/office/drawing/2014/main" id="{6F114265-F2F1-4217-9D57-045233565685}"/>
              </a:ext>
            </a:extLst>
          </p:cNvPr>
          <p:cNvSpPr>
            <a:spLocks noGrp="1"/>
          </p:cNvSpPr>
          <p:nvPr>
            <p:ph idx="1"/>
          </p:nvPr>
        </p:nvSpPr>
        <p:spPr>
          <a:xfrm>
            <a:off x="220215" y="2160297"/>
            <a:ext cx="3179070" cy="2357326"/>
          </a:xfrm>
        </p:spPr>
        <p:txBody>
          <a:bodyPr>
            <a:noAutofit/>
          </a:bodyPr>
          <a:lstStyle/>
          <a:p>
            <a:pPr marL="219075" indent="0">
              <a:buSzPct val="150000"/>
              <a:buNone/>
            </a:pPr>
            <a:endParaRPr lang="en-US" sz="2000" b="1" dirty="0">
              <a:latin typeface="+mn-lt"/>
            </a:endParaRPr>
          </a:p>
          <a:p>
            <a:pPr>
              <a:buSzPct val="150000"/>
              <a:buFont typeface="Arial" panose="020B0604020202020204" pitchFamily="34" charset="0"/>
              <a:buChar char="•"/>
            </a:pPr>
            <a:r>
              <a:rPr lang="en-US" sz="2000" dirty="0"/>
              <a:t>We parse the page to turn the HTML into a tree of XML elements using </a:t>
            </a:r>
            <a:r>
              <a:rPr lang="en-US" sz="2000" b="1" dirty="0" err="1"/>
              <a:t>etree</a:t>
            </a:r>
            <a:endParaRPr lang="en-US" sz="2000" b="1" dirty="0"/>
          </a:p>
          <a:p>
            <a:pPr>
              <a:buSzPct val="150000"/>
              <a:buFont typeface="Arial" panose="020B0604020202020204" pitchFamily="34" charset="0"/>
              <a:buChar char="•"/>
            </a:pPr>
            <a:r>
              <a:rPr lang="en-US" sz="2000" dirty="0"/>
              <a:t>… and use XPath to extract the “</a:t>
            </a:r>
            <a:r>
              <a:rPr lang="en-US" sz="2000" dirty="0" err="1"/>
              <a:t>vcard</a:t>
            </a:r>
            <a:r>
              <a:rPr lang="en-US" sz="2000" dirty="0"/>
              <a:t>” table</a:t>
            </a:r>
          </a:p>
          <a:p>
            <a:pPr>
              <a:buSzPct val="150000"/>
              <a:buFont typeface="Arial" panose="020B0604020202020204" pitchFamily="34" charset="0"/>
              <a:buChar char="•"/>
            </a:pPr>
            <a:endParaRPr lang="en-US" sz="2000" dirty="0"/>
          </a:p>
          <a:p>
            <a:pPr marL="219075" indent="0">
              <a:buSzPct val="150000"/>
              <a:buNone/>
            </a:pPr>
            <a:endParaRPr lang="en-US" sz="2000" b="1" dirty="0"/>
          </a:p>
        </p:txBody>
      </p:sp>
      <p:sp>
        <p:nvSpPr>
          <p:cNvPr id="4" name="Footer Placeholder 3">
            <a:extLst>
              <a:ext uri="{FF2B5EF4-FFF2-40B4-BE49-F238E27FC236}">
                <a16:creationId xmlns:a16="http://schemas.microsoft.com/office/drawing/2014/main" id="{97242A36-F8A0-418A-83FF-6EAB9FDA84B6}"/>
              </a:ext>
            </a:extLst>
          </p:cNvPr>
          <p:cNvSpPr>
            <a:spLocks noGrp="1"/>
          </p:cNvSpPr>
          <p:nvPr>
            <p:ph type="ftr" sz="quarter" idx="4294967295"/>
          </p:nvPr>
        </p:nvSpPr>
        <p:spPr>
          <a:xfrm>
            <a:off x="470263" y="5295900"/>
            <a:ext cx="3551056" cy="303213"/>
          </a:xfrm>
        </p:spPr>
        <p:txBody>
          <a:bodyPr/>
          <a:lstStyle/>
          <a:p>
            <a:pPr>
              <a:defRPr/>
            </a:pPr>
            <a:endParaRPr lang="en-GB" dirty="0"/>
          </a:p>
        </p:txBody>
      </p:sp>
      <p:sp>
        <p:nvSpPr>
          <p:cNvPr id="5" name="Slide Number Placeholder 4">
            <a:extLst>
              <a:ext uri="{FF2B5EF4-FFF2-40B4-BE49-F238E27FC236}">
                <a16:creationId xmlns:a16="http://schemas.microsoft.com/office/drawing/2014/main" id="{567F3818-D08B-4A73-8C5E-81A88AAE77AE}"/>
              </a:ext>
            </a:extLst>
          </p:cNvPr>
          <p:cNvSpPr>
            <a:spLocks noGrp="1"/>
          </p:cNvSpPr>
          <p:nvPr>
            <p:ph type="sldNum" sz="quarter" idx="12"/>
          </p:nvPr>
        </p:nvSpPr>
        <p:spPr/>
        <p:txBody>
          <a:bodyPr/>
          <a:lstStyle/>
          <a:p>
            <a:pPr>
              <a:defRPr/>
            </a:pPr>
            <a:fld id="{B5D931A1-A42B-F94C-ADA3-91D74B0ACBA8}" type="slidenum">
              <a:rPr lang="en-GB" smtClean="0"/>
              <a:pPr>
                <a:defRPr/>
              </a:pPr>
              <a:t>22</a:t>
            </a:fld>
            <a:endParaRPr lang="en-GB"/>
          </a:p>
        </p:txBody>
      </p:sp>
      <p:sp>
        <p:nvSpPr>
          <p:cNvPr id="8" name="AutoShape 2">
            <a:extLst>
              <a:ext uri="{FF2B5EF4-FFF2-40B4-BE49-F238E27FC236}">
                <a16:creationId xmlns:a16="http://schemas.microsoft.com/office/drawing/2014/main" id="{4A1ED7BD-BF65-4F4E-BF74-3F86344F3CE8}"/>
              </a:ext>
            </a:extLst>
          </p:cNvPr>
          <p:cNvSpPr>
            <a:spLocks noChangeAspect="1" noChangeArrowheads="1"/>
          </p:cNvSpPr>
          <p:nvPr/>
        </p:nvSpPr>
        <p:spPr bwMode="auto">
          <a:xfrm>
            <a:off x="1619250" y="159738"/>
            <a:ext cx="5715000" cy="571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descr="A picture containing text, map&#10;&#10;Description automatically generated">
            <a:extLst>
              <a:ext uri="{FF2B5EF4-FFF2-40B4-BE49-F238E27FC236}">
                <a16:creationId xmlns:a16="http://schemas.microsoft.com/office/drawing/2014/main" id="{4DEE1BDB-7925-614A-8501-26F31A4DE207}"/>
              </a:ext>
            </a:extLst>
          </p:cNvPr>
          <p:cNvPicPr>
            <a:picLocks noChangeAspect="1"/>
          </p:cNvPicPr>
          <p:nvPr/>
        </p:nvPicPr>
        <p:blipFill>
          <a:blip r:embed="rId3"/>
          <a:stretch>
            <a:fillRect/>
          </a:stretch>
        </p:blipFill>
        <p:spPr>
          <a:xfrm>
            <a:off x="3751754" y="1249493"/>
            <a:ext cx="4928333" cy="3927895"/>
          </a:xfrm>
          <a:prstGeom prst="rect">
            <a:avLst/>
          </a:prstGeom>
        </p:spPr>
      </p:pic>
      <p:cxnSp>
        <p:nvCxnSpPr>
          <p:cNvPr id="11" name="Curved Connector 10">
            <a:extLst>
              <a:ext uri="{FF2B5EF4-FFF2-40B4-BE49-F238E27FC236}">
                <a16:creationId xmlns:a16="http://schemas.microsoft.com/office/drawing/2014/main" id="{90620B56-14CE-A940-8588-048B1C3FFCB4}"/>
              </a:ext>
            </a:extLst>
          </p:cNvPr>
          <p:cNvCxnSpPr>
            <a:cxnSpLocks/>
          </p:cNvCxnSpPr>
          <p:nvPr/>
        </p:nvCxnSpPr>
        <p:spPr>
          <a:xfrm>
            <a:off x="6405198" y="1383854"/>
            <a:ext cx="849314" cy="642081"/>
          </a:xfrm>
          <a:prstGeom prst="curvedConnector3">
            <a:avLst>
              <a:gd name="adj1" fmla="val 107196"/>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4029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8205-A2C9-4B5B-9D42-79AB2A92F546}"/>
              </a:ext>
            </a:extLst>
          </p:cNvPr>
          <p:cNvSpPr>
            <a:spLocks noGrp="1"/>
          </p:cNvSpPr>
          <p:nvPr>
            <p:ph type="title"/>
          </p:nvPr>
        </p:nvSpPr>
        <p:spPr/>
        <p:txBody>
          <a:bodyPr/>
          <a:lstStyle/>
          <a:p>
            <a:r>
              <a:rPr lang="en-US" dirty="0"/>
              <a:t>Finding the </a:t>
            </a:r>
            <a:r>
              <a:rPr lang="en-US" dirty="0" err="1"/>
              <a:t>Vcard</a:t>
            </a:r>
            <a:r>
              <a:rPr lang="en-US" dirty="0"/>
              <a:t> Table Subtree</a:t>
            </a:r>
          </a:p>
        </p:txBody>
      </p:sp>
      <p:sp>
        <p:nvSpPr>
          <p:cNvPr id="4" name="Footer Placeholder 3">
            <a:extLst>
              <a:ext uri="{FF2B5EF4-FFF2-40B4-BE49-F238E27FC236}">
                <a16:creationId xmlns:a16="http://schemas.microsoft.com/office/drawing/2014/main" id="{37A578E8-0281-4027-8A37-2B1D95A85263}"/>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F05F2FB4-A1F6-4813-8AA7-A77AA8C4477E}"/>
              </a:ext>
            </a:extLst>
          </p:cNvPr>
          <p:cNvSpPr>
            <a:spLocks noGrp="1"/>
          </p:cNvSpPr>
          <p:nvPr>
            <p:ph type="sldNum" sz="quarter" idx="12"/>
          </p:nvPr>
        </p:nvSpPr>
        <p:spPr/>
        <p:txBody>
          <a:bodyPr/>
          <a:lstStyle/>
          <a:p>
            <a:pPr>
              <a:defRPr/>
            </a:pPr>
            <a:fld id="{B5D931A1-A42B-F94C-ADA3-91D74B0ACBA8}" type="slidenum">
              <a:rPr lang="en-GB" smtClean="0"/>
              <a:pPr>
                <a:defRPr/>
              </a:pPr>
              <a:t>23</a:t>
            </a:fld>
            <a:endParaRPr lang="en-GB"/>
          </a:p>
        </p:txBody>
      </p:sp>
      <p:sp>
        <p:nvSpPr>
          <p:cNvPr id="14" name="Content Placeholder 13">
            <a:extLst>
              <a:ext uri="{FF2B5EF4-FFF2-40B4-BE49-F238E27FC236}">
                <a16:creationId xmlns:a16="http://schemas.microsoft.com/office/drawing/2014/main" id="{6028C5C9-BB69-4E79-88FE-1EA309568335}"/>
              </a:ext>
            </a:extLst>
          </p:cNvPr>
          <p:cNvSpPr>
            <a:spLocks noGrp="1"/>
          </p:cNvSpPr>
          <p:nvPr>
            <p:ph idx="1"/>
          </p:nvPr>
        </p:nvSpPr>
        <p:spPr>
          <a:xfrm>
            <a:off x="470263" y="876599"/>
            <a:ext cx="8203474" cy="4405014"/>
          </a:xfrm>
        </p:spPr>
        <p:txBody>
          <a:bodyPr>
            <a:normAutofit/>
          </a:bodyPr>
          <a:lstStyle/>
          <a:p>
            <a:pPr>
              <a:buSzPct val="150000"/>
            </a:pPr>
            <a:r>
              <a:rPr lang="en-US" sz="1800" dirty="0">
                <a:latin typeface="+mn-lt"/>
              </a:rPr>
              <a:t>The HTML tree is represented using the Document Object Model (DOM), which has a method called “</a:t>
            </a:r>
            <a:r>
              <a:rPr lang="en-US" sz="1800" dirty="0" err="1">
                <a:latin typeface="+mn-lt"/>
              </a:rPr>
              <a:t>xpath</a:t>
            </a:r>
            <a:r>
              <a:rPr lang="en-US" sz="1800" dirty="0">
                <a:latin typeface="+mn-lt"/>
              </a:rPr>
              <a:t>” that finds a list of nodes at  the end of a specified path.</a:t>
            </a:r>
          </a:p>
          <a:p>
            <a:r>
              <a:rPr lang="en-US" sz="1800" dirty="0">
                <a:latin typeface="+mn-lt"/>
              </a:rPr>
              <a:t>The </a:t>
            </a:r>
            <a:r>
              <a:rPr lang="en-US" sz="1800" dirty="0" err="1">
                <a:latin typeface="+mn-lt"/>
              </a:rPr>
              <a:t>xpath</a:t>
            </a:r>
            <a:r>
              <a:rPr lang="en-US" sz="1800" dirty="0">
                <a:latin typeface="+mn-lt"/>
              </a:rPr>
              <a:t> below shows the path in red.  It finds </a:t>
            </a:r>
            <a:r>
              <a:rPr lang="en-US" sz="1800" dirty="0"/>
              <a:t>nodes at any distance from the root (“//”, descendent traversal) with label “table” with an attribute “class” that contains the value “</a:t>
            </a:r>
            <a:r>
              <a:rPr lang="en-US" sz="1800" dirty="0" err="1"/>
              <a:t>vcard</a:t>
            </a:r>
            <a:r>
              <a:rPr lang="en-US" sz="1800" dirty="0"/>
              <a:t>”.</a:t>
            </a:r>
          </a:p>
          <a:p>
            <a:endParaRPr lang="en-US" sz="1800" dirty="0"/>
          </a:p>
          <a:p>
            <a:endParaRPr lang="en-US" sz="1800" dirty="0"/>
          </a:p>
          <a:p>
            <a:pPr marL="219075" indent="0">
              <a:buNone/>
            </a:pPr>
            <a:r>
              <a:rPr lang="en-US" sz="1800" dirty="0"/>
              <a:t>We can extend that path to extract </a:t>
            </a:r>
            <a:r>
              <a:rPr lang="en-US" sz="1800" dirty="0" err="1"/>
              <a:t>bday</a:t>
            </a:r>
            <a:r>
              <a:rPr lang="en-US" sz="1800" dirty="0"/>
              <a:t> information in the </a:t>
            </a:r>
            <a:r>
              <a:rPr lang="en-US" sz="1800" dirty="0" err="1"/>
              <a:t>vcard</a:t>
            </a:r>
            <a:r>
              <a:rPr lang="en-US" sz="1800" dirty="0"/>
              <a:t> subtree:</a:t>
            </a:r>
          </a:p>
          <a:p>
            <a:pPr>
              <a:buSzPct val="150000"/>
            </a:pPr>
            <a:endParaRPr lang="en-US" sz="1800" dirty="0">
              <a:latin typeface="+mn-lt"/>
            </a:endParaRPr>
          </a:p>
          <a:p>
            <a:pPr>
              <a:buSzPct val="150000"/>
            </a:pPr>
            <a:endParaRPr lang="en-US" sz="1800" dirty="0">
              <a:latin typeface="+mn-lt"/>
            </a:endParaRPr>
          </a:p>
        </p:txBody>
      </p:sp>
      <p:sp>
        <p:nvSpPr>
          <p:cNvPr id="3" name="TextBox 2">
            <a:extLst>
              <a:ext uri="{FF2B5EF4-FFF2-40B4-BE49-F238E27FC236}">
                <a16:creationId xmlns:a16="http://schemas.microsoft.com/office/drawing/2014/main" id="{4C1C88B0-D488-C241-8473-E91B8B8B460A}"/>
              </a:ext>
            </a:extLst>
          </p:cNvPr>
          <p:cNvSpPr txBox="1"/>
          <p:nvPr/>
        </p:nvSpPr>
        <p:spPr>
          <a:xfrm>
            <a:off x="2485447" y="3219217"/>
            <a:ext cx="3506088" cy="369332"/>
          </a:xfrm>
          <a:prstGeom prst="rect">
            <a:avLst/>
          </a:prstGeom>
          <a:noFill/>
        </p:spPr>
        <p:txBody>
          <a:bodyPr wrap="none" rtlCol="0">
            <a:spAutoFit/>
          </a:bodyPr>
          <a:lstStyle/>
          <a:p>
            <a:r>
              <a:rPr lang="en-US" sz="1800" dirty="0"/>
              <a:t>//table[contains(@class,"</a:t>
            </a:r>
            <a:r>
              <a:rPr lang="en-US" sz="1800" dirty="0" err="1"/>
              <a:t>vcard</a:t>
            </a:r>
            <a:r>
              <a:rPr lang="en-US" sz="1800" dirty="0"/>
              <a:t>")]</a:t>
            </a:r>
          </a:p>
        </p:txBody>
      </p:sp>
      <p:sp>
        <p:nvSpPr>
          <p:cNvPr id="8" name="TextBox 7">
            <a:extLst>
              <a:ext uri="{FF2B5EF4-FFF2-40B4-BE49-F238E27FC236}">
                <a16:creationId xmlns:a16="http://schemas.microsoft.com/office/drawing/2014/main" id="{A6EE6FC9-7138-674F-B2F7-DE83B56037CE}"/>
              </a:ext>
            </a:extLst>
          </p:cNvPr>
          <p:cNvSpPr txBox="1"/>
          <p:nvPr/>
        </p:nvSpPr>
        <p:spPr>
          <a:xfrm>
            <a:off x="766320" y="4368876"/>
            <a:ext cx="7564891" cy="369332"/>
          </a:xfrm>
          <a:prstGeom prst="rect">
            <a:avLst/>
          </a:prstGeom>
          <a:noFill/>
        </p:spPr>
        <p:txBody>
          <a:bodyPr wrap="none" rtlCol="0">
            <a:spAutoFit/>
          </a:bodyPr>
          <a:lstStyle/>
          <a:p>
            <a:r>
              <a:rPr lang="en-US" sz="1800" dirty="0"/>
              <a:t>//table[contains(@class,"</a:t>
            </a:r>
            <a:r>
              <a:rPr lang="en-US" sz="1800" dirty="0" err="1"/>
              <a:t>vcard</a:t>
            </a:r>
            <a:r>
              <a:rPr lang="en-US" sz="1800" dirty="0"/>
              <a:t>")]//</a:t>
            </a:r>
            <a:r>
              <a:rPr lang="en-US" sz="1800" dirty="0" err="1"/>
              <a:t>tbody</a:t>
            </a:r>
            <a:r>
              <a:rPr lang="en-US" sz="1800" dirty="0"/>
              <a:t>/tr/td//span[@class="</a:t>
            </a:r>
            <a:r>
              <a:rPr lang="en-US" sz="1800" dirty="0" err="1"/>
              <a:t>bday</a:t>
            </a:r>
            <a:r>
              <a:rPr lang="en-US" sz="1800" dirty="0"/>
              <a:t>"]/text()</a:t>
            </a:r>
          </a:p>
        </p:txBody>
      </p:sp>
    </p:spTree>
    <p:extLst>
      <p:ext uri="{BB962C8B-B14F-4D97-AF65-F5344CB8AC3E}">
        <p14:creationId xmlns:p14="http://schemas.microsoft.com/office/powerpoint/2010/main" val="7042754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441F6-1CD1-4CC7-A498-1F588E45E1CF}"/>
              </a:ext>
            </a:extLst>
          </p:cNvPr>
          <p:cNvSpPr>
            <a:spLocks noGrp="1"/>
          </p:cNvSpPr>
          <p:nvPr>
            <p:ph type="title"/>
          </p:nvPr>
        </p:nvSpPr>
        <p:spPr>
          <a:xfrm>
            <a:off x="471056" y="0"/>
            <a:ext cx="8157007" cy="1089755"/>
          </a:xfrm>
        </p:spPr>
        <p:txBody>
          <a:bodyPr/>
          <a:lstStyle/>
          <a:p>
            <a:r>
              <a:rPr lang="en-US" dirty="0"/>
              <a:t>XPath and Its Use in Information Extraction (IE)</a:t>
            </a:r>
          </a:p>
        </p:txBody>
      </p:sp>
      <p:sp>
        <p:nvSpPr>
          <p:cNvPr id="3" name="Content Placeholder 2">
            <a:extLst>
              <a:ext uri="{FF2B5EF4-FFF2-40B4-BE49-F238E27FC236}">
                <a16:creationId xmlns:a16="http://schemas.microsoft.com/office/drawing/2014/main" id="{29F30C78-AE6B-40C5-9BE1-CF96158C4F59}"/>
              </a:ext>
            </a:extLst>
          </p:cNvPr>
          <p:cNvSpPr>
            <a:spLocks noGrp="1"/>
          </p:cNvSpPr>
          <p:nvPr>
            <p:ph idx="1"/>
          </p:nvPr>
        </p:nvSpPr>
        <p:spPr>
          <a:xfrm>
            <a:off x="651341" y="1089755"/>
            <a:ext cx="8203474" cy="4117754"/>
          </a:xfrm>
        </p:spPr>
        <p:txBody>
          <a:bodyPr>
            <a:normAutofit fontScale="92500" lnSpcReduction="20000"/>
          </a:bodyPr>
          <a:lstStyle/>
          <a:p>
            <a:pPr>
              <a:lnSpc>
                <a:spcPct val="120000"/>
              </a:lnSpc>
              <a:buSzPct val="150000"/>
              <a:buFont typeface="Arial" panose="020B0604020202020204" pitchFamily="34" charset="0"/>
              <a:buChar char="•"/>
            </a:pPr>
            <a:r>
              <a:rPr lang="en-US" dirty="0"/>
              <a:t>XPath is quite a rich language – see </a:t>
            </a:r>
            <a:r>
              <a:rPr lang="en-US" dirty="0">
                <a:hlinkClick r:id="rId2"/>
              </a:rPr>
              <a:t>h</a:t>
            </a:r>
            <a:r>
              <a:rPr lang="en-US" dirty="0">
                <a:hlinkClick r:id="rId2"/>
              </a:rPr>
              <a:t>ttps://www.w3schools.com/xml/xpath_intro.asp</a:t>
            </a:r>
            <a:endParaRPr lang="en-US" dirty="0"/>
          </a:p>
          <a:p>
            <a:pPr>
              <a:lnSpc>
                <a:spcPct val="120000"/>
              </a:lnSpc>
              <a:buSzPct val="150000"/>
              <a:buFont typeface="Arial" panose="020B0604020202020204" pitchFamily="34" charset="0"/>
              <a:buChar char="•"/>
            </a:pPr>
            <a:r>
              <a:rPr lang="en-US" dirty="0"/>
              <a:t>Main take-aways about XPath:</a:t>
            </a:r>
          </a:p>
          <a:p>
            <a:pPr lvl="1">
              <a:lnSpc>
                <a:spcPct val="120000"/>
              </a:lnSpc>
              <a:buSzPct val="150000"/>
              <a:buFont typeface="Arial" panose="020B0604020202020204" pitchFamily="34" charset="0"/>
              <a:buChar char="•"/>
            </a:pPr>
            <a:r>
              <a:rPr lang="en-US" dirty="0"/>
              <a:t>Simplifies matching within DOM,</a:t>
            </a:r>
          </a:p>
          <a:p>
            <a:pPr lvl="1">
              <a:lnSpc>
                <a:spcPct val="120000"/>
              </a:lnSpc>
              <a:buSzPct val="150000"/>
              <a:buFont typeface="Arial" panose="020B0604020202020204" pitchFamily="34" charset="0"/>
              <a:buChar char="•"/>
            </a:pPr>
            <a:r>
              <a:rPr lang="en-US" dirty="0"/>
              <a:t>Roughly corresponds to pathnames in Unix</a:t>
            </a:r>
          </a:p>
          <a:p>
            <a:pPr lvl="1">
              <a:lnSpc>
                <a:spcPct val="120000"/>
              </a:lnSpc>
              <a:buSzPct val="150000"/>
              <a:buFont typeface="Arial" panose="020B0604020202020204" pitchFamily="34" charset="0"/>
              <a:buChar char="•"/>
            </a:pPr>
            <a:r>
              <a:rPr lang="en-US" dirty="0"/>
              <a:t>Returns </a:t>
            </a:r>
            <a:r>
              <a:rPr lang="en-US" b="1" dirty="0"/>
              <a:t>ordered sets of nodes</a:t>
            </a:r>
            <a:r>
              <a:rPr lang="en-US" dirty="0"/>
              <a:t> (as lists in Python)</a:t>
            </a:r>
          </a:p>
          <a:p>
            <a:pPr lvl="1">
              <a:lnSpc>
                <a:spcPct val="120000"/>
              </a:lnSpc>
              <a:buSzPct val="150000"/>
              <a:buFont typeface="Arial" panose="020B0604020202020204" pitchFamily="34" charset="0"/>
              <a:buChar char="•"/>
            </a:pPr>
            <a:r>
              <a:rPr lang="en-US" dirty="0"/>
              <a:t>Main parts are </a:t>
            </a:r>
            <a:r>
              <a:rPr lang="en-US" b="1" dirty="0"/>
              <a:t>path steps</a:t>
            </a:r>
            <a:endParaRPr lang="en-US" dirty="0"/>
          </a:p>
          <a:p>
            <a:pPr>
              <a:lnSpc>
                <a:spcPct val="120000"/>
              </a:lnSpc>
              <a:buSzPct val="150000"/>
              <a:buFont typeface="Arial" panose="020B0604020202020204" pitchFamily="34" charset="0"/>
              <a:buChar char="•"/>
            </a:pPr>
            <a:r>
              <a:rPr lang="en-US" dirty="0"/>
              <a:t>Many tools are built using this, see </a:t>
            </a:r>
            <a:r>
              <a:rPr lang="en-US" dirty="0">
                <a:hlinkClick r:id="rId3"/>
              </a:rPr>
              <a:t>https://blog.scrapinghub.com/</a:t>
            </a:r>
            <a:endParaRPr lang="en-US" dirty="0"/>
          </a:p>
          <a:p>
            <a:pPr>
              <a:lnSpc>
                <a:spcPct val="120000"/>
              </a:lnSpc>
              <a:buSzPct val="150000"/>
              <a:buFont typeface="Arial" panose="020B0604020202020204" pitchFamily="34" charset="0"/>
              <a:buChar char="•"/>
            </a:pPr>
            <a:r>
              <a:rPr lang="en-US" dirty="0"/>
              <a:t>Microsoft Excel </a:t>
            </a:r>
            <a:r>
              <a:rPr lang="en-US" dirty="0" err="1"/>
              <a:t>FlashFill</a:t>
            </a:r>
            <a:r>
              <a:rPr lang="en-US" dirty="0"/>
              <a:t> and </a:t>
            </a:r>
            <a:r>
              <a:rPr lang="en-US" dirty="0" err="1"/>
              <a:t>Trifacta</a:t>
            </a:r>
            <a:r>
              <a:rPr lang="en-US" dirty="0"/>
              <a:t> try to learn similar patterns over strings</a:t>
            </a:r>
          </a:p>
          <a:p>
            <a:pPr>
              <a:lnSpc>
                <a:spcPct val="120000"/>
              </a:lnSpc>
              <a:buSzPct val="150000"/>
              <a:buFont typeface="Arial" panose="020B0604020202020204" pitchFamily="34" charset="0"/>
              <a:buChar char="•"/>
            </a:pPr>
            <a:r>
              <a:rPr lang="en-US" i="1" dirty="0"/>
              <a:t>Later we’ll look at how we can do IE over text phrases!</a:t>
            </a:r>
          </a:p>
        </p:txBody>
      </p:sp>
      <p:sp>
        <p:nvSpPr>
          <p:cNvPr id="4" name="Footer Placeholder 3">
            <a:extLst>
              <a:ext uri="{FF2B5EF4-FFF2-40B4-BE49-F238E27FC236}">
                <a16:creationId xmlns:a16="http://schemas.microsoft.com/office/drawing/2014/main" id="{707F11FC-DFEF-4075-A9EA-AC758F67A58E}"/>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40ADFBF5-0B55-480E-80D6-F7329C6B3770}"/>
              </a:ext>
            </a:extLst>
          </p:cNvPr>
          <p:cNvSpPr>
            <a:spLocks noGrp="1"/>
          </p:cNvSpPr>
          <p:nvPr>
            <p:ph type="sldNum" sz="quarter" idx="12"/>
          </p:nvPr>
        </p:nvSpPr>
        <p:spPr/>
        <p:txBody>
          <a:bodyPr/>
          <a:lstStyle/>
          <a:p>
            <a:pPr>
              <a:defRPr/>
            </a:pPr>
            <a:fld id="{B5D931A1-A42B-F94C-ADA3-91D74B0ACBA8}" type="slidenum">
              <a:rPr lang="en-GB" smtClean="0"/>
              <a:pPr>
                <a:defRPr/>
              </a:pPr>
              <a:t>24</a:t>
            </a:fld>
            <a:endParaRPr lang="en-GB"/>
          </a:p>
        </p:txBody>
      </p:sp>
    </p:spTree>
    <p:extLst>
      <p:ext uri="{BB962C8B-B14F-4D97-AF65-F5344CB8AC3E}">
        <p14:creationId xmlns:p14="http://schemas.microsoft.com/office/powerpoint/2010/main" val="6358724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889C6-6EF0-49DC-9678-BA39EA3C703B}"/>
              </a:ext>
            </a:extLst>
          </p:cNvPr>
          <p:cNvSpPr>
            <a:spLocks noGrp="1"/>
          </p:cNvSpPr>
          <p:nvPr>
            <p:ph type="title"/>
          </p:nvPr>
        </p:nvSpPr>
        <p:spPr>
          <a:xfrm>
            <a:off x="144826" y="97957"/>
            <a:ext cx="8483237" cy="1120906"/>
          </a:xfrm>
        </p:spPr>
        <p:txBody>
          <a:bodyPr/>
          <a:lstStyle/>
          <a:p>
            <a:r>
              <a:rPr lang="en-US" dirty="0"/>
              <a:t>Acquiring Data, 3/3:Creating </a:t>
            </a:r>
            <a:r>
              <a:rPr lang="en-US" dirty="0" err="1"/>
              <a:t>execs_df</a:t>
            </a:r>
            <a:endParaRPr lang="en-US" dirty="0"/>
          </a:p>
        </p:txBody>
      </p:sp>
      <p:sp>
        <p:nvSpPr>
          <p:cNvPr id="4" name="Footer Placeholder 3">
            <a:extLst>
              <a:ext uri="{FF2B5EF4-FFF2-40B4-BE49-F238E27FC236}">
                <a16:creationId xmlns:a16="http://schemas.microsoft.com/office/drawing/2014/main" id="{6E0555FD-8F17-42F9-9842-69E6EB2E54D9}"/>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83119C78-145F-4077-A201-9C77A2D0F35F}"/>
              </a:ext>
            </a:extLst>
          </p:cNvPr>
          <p:cNvSpPr>
            <a:spLocks noGrp="1"/>
          </p:cNvSpPr>
          <p:nvPr>
            <p:ph type="sldNum" sz="quarter" idx="12"/>
          </p:nvPr>
        </p:nvSpPr>
        <p:spPr/>
        <p:txBody>
          <a:bodyPr/>
          <a:lstStyle/>
          <a:p>
            <a:pPr>
              <a:defRPr/>
            </a:pPr>
            <a:fld id="{B5D931A1-A42B-F94C-ADA3-91D74B0ACBA8}" type="slidenum">
              <a:rPr lang="en-GB" smtClean="0"/>
              <a:pPr>
                <a:defRPr/>
              </a:pPr>
              <a:t>25</a:t>
            </a:fld>
            <a:endParaRPr lang="en-GB"/>
          </a:p>
        </p:txBody>
      </p:sp>
      <p:sp>
        <p:nvSpPr>
          <p:cNvPr id="8" name="Content Placeholder 7">
            <a:extLst>
              <a:ext uri="{FF2B5EF4-FFF2-40B4-BE49-F238E27FC236}">
                <a16:creationId xmlns:a16="http://schemas.microsoft.com/office/drawing/2014/main" id="{97AEFA3F-22D4-C342-82F7-C92109B10CB8}"/>
              </a:ext>
            </a:extLst>
          </p:cNvPr>
          <p:cNvSpPr>
            <a:spLocks noGrp="1"/>
          </p:cNvSpPr>
          <p:nvPr>
            <p:ph idx="1"/>
          </p:nvPr>
        </p:nvSpPr>
        <p:spPr>
          <a:xfrm>
            <a:off x="402001" y="852974"/>
            <a:ext cx="8226062" cy="1266408"/>
          </a:xfrm>
        </p:spPr>
        <p:txBody>
          <a:bodyPr/>
          <a:lstStyle/>
          <a:p>
            <a:pPr marL="219075" indent="0">
              <a:buNone/>
            </a:pPr>
            <a:r>
              <a:rPr lang="en-US" dirty="0"/>
              <a:t>We initialize </a:t>
            </a:r>
            <a:r>
              <a:rPr lang="en-US" dirty="0" err="1"/>
              <a:t>execs_df</a:t>
            </a:r>
            <a:r>
              <a:rPr lang="en-US" dirty="0"/>
              <a:t> with the name of the CEO, the web page …</a:t>
            </a:r>
          </a:p>
        </p:txBody>
      </p:sp>
      <p:sp>
        <p:nvSpPr>
          <p:cNvPr id="3" name="Rounded Rectangle 2">
            <a:extLst>
              <a:ext uri="{FF2B5EF4-FFF2-40B4-BE49-F238E27FC236}">
                <a16:creationId xmlns:a16="http://schemas.microsoft.com/office/drawing/2014/main" id="{0DCDC68B-32F5-DE48-B670-7295ECF4097A}"/>
              </a:ext>
            </a:extLst>
          </p:cNvPr>
          <p:cNvSpPr/>
          <p:nvPr/>
        </p:nvSpPr>
        <p:spPr>
          <a:xfrm>
            <a:off x="5280212" y="1972235"/>
            <a:ext cx="3164541" cy="330937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ell phone&#10;&#10;Description automatically generated">
            <a:extLst>
              <a:ext uri="{FF2B5EF4-FFF2-40B4-BE49-F238E27FC236}">
                <a16:creationId xmlns:a16="http://schemas.microsoft.com/office/drawing/2014/main" id="{5E1790ED-1C20-EF44-8F45-42D57394E6D5}"/>
              </a:ext>
            </a:extLst>
          </p:cNvPr>
          <p:cNvPicPr>
            <a:picLocks noChangeAspect="1"/>
          </p:cNvPicPr>
          <p:nvPr/>
        </p:nvPicPr>
        <p:blipFill rotWithShape="1">
          <a:blip r:embed="rId3"/>
          <a:srcRect r="16093"/>
          <a:stretch/>
        </p:blipFill>
        <p:spPr>
          <a:xfrm>
            <a:off x="648644" y="1753493"/>
            <a:ext cx="6583680" cy="3551067"/>
          </a:xfrm>
          <a:prstGeom prst="rect">
            <a:avLst/>
          </a:prstGeom>
        </p:spPr>
      </p:pic>
    </p:spTree>
    <p:extLst>
      <p:ext uri="{BB962C8B-B14F-4D97-AF65-F5344CB8AC3E}">
        <p14:creationId xmlns:p14="http://schemas.microsoft.com/office/powerpoint/2010/main" val="38615893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889C6-6EF0-49DC-9678-BA39EA3C703B}"/>
              </a:ext>
            </a:extLst>
          </p:cNvPr>
          <p:cNvSpPr>
            <a:spLocks noGrp="1"/>
          </p:cNvSpPr>
          <p:nvPr>
            <p:ph type="title"/>
          </p:nvPr>
        </p:nvSpPr>
        <p:spPr>
          <a:xfrm>
            <a:off x="144826" y="53132"/>
            <a:ext cx="8483237" cy="1120906"/>
          </a:xfrm>
        </p:spPr>
        <p:txBody>
          <a:bodyPr/>
          <a:lstStyle/>
          <a:p>
            <a:r>
              <a:rPr lang="en-US" dirty="0"/>
              <a:t>Acquiring Data, 3/3:Creating </a:t>
            </a:r>
            <a:r>
              <a:rPr lang="en-US" dirty="0" err="1"/>
              <a:t>execs_df</a:t>
            </a:r>
            <a:endParaRPr lang="en-US" dirty="0"/>
          </a:p>
        </p:txBody>
      </p:sp>
      <p:sp>
        <p:nvSpPr>
          <p:cNvPr id="4" name="Footer Placeholder 3">
            <a:extLst>
              <a:ext uri="{FF2B5EF4-FFF2-40B4-BE49-F238E27FC236}">
                <a16:creationId xmlns:a16="http://schemas.microsoft.com/office/drawing/2014/main" id="{6E0555FD-8F17-42F9-9842-69E6EB2E54D9}"/>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83119C78-145F-4077-A201-9C77A2D0F35F}"/>
              </a:ext>
            </a:extLst>
          </p:cNvPr>
          <p:cNvSpPr>
            <a:spLocks noGrp="1"/>
          </p:cNvSpPr>
          <p:nvPr>
            <p:ph type="sldNum" sz="quarter" idx="12"/>
          </p:nvPr>
        </p:nvSpPr>
        <p:spPr/>
        <p:txBody>
          <a:bodyPr/>
          <a:lstStyle/>
          <a:p>
            <a:pPr>
              <a:defRPr/>
            </a:pPr>
            <a:fld id="{B5D931A1-A42B-F94C-ADA3-91D74B0ACBA8}" type="slidenum">
              <a:rPr lang="en-GB" smtClean="0"/>
              <a:pPr>
                <a:defRPr/>
              </a:pPr>
              <a:t>26</a:t>
            </a:fld>
            <a:endParaRPr lang="en-GB"/>
          </a:p>
        </p:txBody>
      </p:sp>
      <p:sp>
        <p:nvSpPr>
          <p:cNvPr id="8" name="Content Placeholder 7">
            <a:extLst>
              <a:ext uri="{FF2B5EF4-FFF2-40B4-BE49-F238E27FC236}">
                <a16:creationId xmlns:a16="http://schemas.microsoft.com/office/drawing/2014/main" id="{97AEFA3F-22D4-C342-82F7-C92109B10CB8}"/>
              </a:ext>
            </a:extLst>
          </p:cNvPr>
          <p:cNvSpPr>
            <a:spLocks noGrp="1"/>
          </p:cNvSpPr>
          <p:nvPr>
            <p:ph idx="1"/>
          </p:nvPr>
        </p:nvSpPr>
        <p:spPr>
          <a:xfrm>
            <a:off x="402001" y="546808"/>
            <a:ext cx="8226062" cy="1266408"/>
          </a:xfrm>
        </p:spPr>
        <p:txBody>
          <a:bodyPr>
            <a:normAutofit/>
          </a:bodyPr>
          <a:lstStyle/>
          <a:p>
            <a:pPr marL="219075" indent="0">
              <a:buNone/>
            </a:pPr>
            <a:r>
              <a:rPr lang="en-US" dirty="0"/>
              <a:t>and born.  If there is no </a:t>
            </a:r>
            <a:r>
              <a:rPr lang="en-US" dirty="0" err="1"/>
              <a:t>bday</a:t>
            </a:r>
            <a:r>
              <a:rPr lang="en-US" dirty="0"/>
              <a:t> then it is initialized to </a:t>
            </a:r>
            <a:r>
              <a:rPr lang="en-US" dirty="0" err="1"/>
              <a:t>NaT</a:t>
            </a:r>
            <a:endParaRPr lang="en-US" dirty="0"/>
          </a:p>
        </p:txBody>
      </p:sp>
      <p:pic>
        <p:nvPicPr>
          <p:cNvPr id="10" name="Picture 9" descr="A screenshot of a cell phone&#10;&#10;Description automatically generated">
            <a:extLst>
              <a:ext uri="{FF2B5EF4-FFF2-40B4-BE49-F238E27FC236}">
                <a16:creationId xmlns:a16="http://schemas.microsoft.com/office/drawing/2014/main" id="{502FD067-0EB9-9343-B3A1-E13B251BA127}"/>
              </a:ext>
            </a:extLst>
          </p:cNvPr>
          <p:cNvPicPr>
            <a:picLocks noChangeAspect="1"/>
          </p:cNvPicPr>
          <p:nvPr/>
        </p:nvPicPr>
        <p:blipFill>
          <a:blip r:embed="rId3"/>
          <a:stretch>
            <a:fillRect/>
          </a:stretch>
        </p:blipFill>
        <p:spPr>
          <a:xfrm>
            <a:off x="648644" y="1928739"/>
            <a:ext cx="7846712" cy="3551067"/>
          </a:xfrm>
          <a:prstGeom prst="rect">
            <a:avLst/>
          </a:prstGeom>
        </p:spPr>
      </p:pic>
      <p:sp>
        <p:nvSpPr>
          <p:cNvPr id="3" name="TextBox 2">
            <a:extLst>
              <a:ext uri="{FF2B5EF4-FFF2-40B4-BE49-F238E27FC236}">
                <a16:creationId xmlns:a16="http://schemas.microsoft.com/office/drawing/2014/main" id="{F8D06D77-A316-8D4D-B2BD-1FAC7C6DBA55}"/>
              </a:ext>
            </a:extLst>
          </p:cNvPr>
          <p:cNvSpPr txBox="1"/>
          <p:nvPr/>
        </p:nvSpPr>
        <p:spPr>
          <a:xfrm>
            <a:off x="1540500" y="1440100"/>
            <a:ext cx="5949064" cy="369332"/>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800" dirty="0"/>
              <a:t>'born': </a:t>
            </a:r>
            <a:r>
              <a:rPr lang="en-US" sz="1800" dirty="0" err="1"/>
              <a:t>datetime.datetime.strptime</a:t>
            </a:r>
            <a:r>
              <a:rPr lang="en-US" sz="1800" dirty="0"/>
              <a:t>(</a:t>
            </a:r>
            <a:r>
              <a:rPr lang="en-US" sz="1800" dirty="0" err="1"/>
              <a:t>bday</a:t>
            </a:r>
            <a:r>
              <a:rPr lang="en-US" sz="1800" dirty="0"/>
              <a:t>[0], '%Y-%m-%d')</a:t>
            </a:r>
          </a:p>
        </p:txBody>
      </p:sp>
    </p:spTree>
    <p:extLst>
      <p:ext uri="{BB962C8B-B14F-4D97-AF65-F5344CB8AC3E}">
        <p14:creationId xmlns:p14="http://schemas.microsoft.com/office/powerpoint/2010/main" val="2556700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EEFF5-B877-4BDC-A53E-9EF005C3D7FC}"/>
              </a:ext>
            </a:extLst>
          </p:cNvPr>
          <p:cNvSpPr>
            <a:spLocks noGrp="1"/>
          </p:cNvSpPr>
          <p:nvPr>
            <p:ph type="title"/>
          </p:nvPr>
        </p:nvSpPr>
        <p:spPr/>
        <p:txBody>
          <a:bodyPr/>
          <a:lstStyle/>
          <a:p>
            <a:r>
              <a:rPr lang="en-US" dirty="0"/>
              <a:t>We Have Structured Data – Are We Done Yet?</a:t>
            </a:r>
          </a:p>
        </p:txBody>
      </p:sp>
      <p:sp>
        <p:nvSpPr>
          <p:cNvPr id="3" name="Content Placeholder 2">
            <a:extLst>
              <a:ext uri="{FF2B5EF4-FFF2-40B4-BE49-F238E27FC236}">
                <a16:creationId xmlns:a16="http://schemas.microsoft.com/office/drawing/2014/main" id="{CA8FB805-5784-4751-A14D-C2B545772926}"/>
              </a:ext>
            </a:extLst>
          </p:cNvPr>
          <p:cNvSpPr>
            <a:spLocks noGrp="1"/>
          </p:cNvSpPr>
          <p:nvPr>
            <p:ph idx="1"/>
          </p:nvPr>
        </p:nvSpPr>
        <p:spPr>
          <a:xfrm>
            <a:off x="470263" y="1457742"/>
            <a:ext cx="8157007" cy="527691"/>
          </a:xfrm>
        </p:spPr>
        <p:txBody>
          <a:bodyPr>
            <a:normAutofit/>
          </a:bodyPr>
          <a:lstStyle/>
          <a:p>
            <a:pPr marL="219075" indent="0">
              <a:buSzPct val="150000"/>
              <a:buNone/>
            </a:pPr>
            <a:r>
              <a:rPr lang="en-US" dirty="0">
                <a:latin typeface="+mn-lt"/>
              </a:rPr>
              <a:t>Not really – now we have lots of data in different places!</a:t>
            </a:r>
          </a:p>
        </p:txBody>
      </p:sp>
      <p:sp>
        <p:nvSpPr>
          <p:cNvPr id="4" name="Footer Placeholder 3">
            <a:extLst>
              <a:ext uri="{FF2B5EF4-FFF2-40B4-BE49-F238E27FC236}">
                <a16:creationId xmlns:a16="http://schemas.microsoft.com/office/drawing/2014/main" id="{B62DF306-0B8F-4325-8BB9-39D4086719B5}"/>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42E6CCF1-027D-4D6B-81D9-0CB6DA7D88E2}"/>
              </a:ext>
            </a:extLst>
          </p:cNvPr>
          <p:cNvSpPr>
            <a:spLocks noGrp="1"/>
          </p:cNvSpPr>
          <p:nvPr>
            <p:ph type="sldNum" sz="quarter" idx="12"/>
          </p:nvPr>
        </p:nvSpPr>
        <p:spPr/>
        <p:txBody>
          <a:bodyPr/>
          <a:lstStyle/>
          <a:p>
            <a:pPr>
              <a:defRPr/>
            </a:pPr>
            <a:fld id="{B5D931A1-A42B-F94C-ADA3-91D74B0ACBA8}" type="slidenum">
              <a:rPr lang="en-GB" smtClean="0"/>
              <a:pPr>
                <a:defRPr/>
              </a:pPr>
              <a:t>27</a:t>
            </a:fld>
            <a:endParaRPr lang="en-GB"/>
          </a:p>
        </p:txBody>
      </p:sp>
      <p:sp>
        <p:nvSpPr>
          <p:cNvPr id="6" name="Rectangle 5">
            <a:extLst>
              <a:ext uri="{FF2B5EF4-FFF2-40B4-BE49-F238E27FC236}">
                <a16:creationId xmlns:a16="http://schemas.microsoft.com/office/drawing/2014/main" id="{71F167F0-26AF-4B63-8A1F-F9C6C9B6EAA1}"/>
              </a:ext>
            </a:extLst>
          </p:cNvPr>
          <p:cNvSpPr/>
          <p:nvPr/>
        </p:nvSpPr>
        <p:spPr>
          <a:xfrm>
            <a:off x="681567" y="2218267"/>
            <a:ext cx="22098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company_data_df</a:t>
            </a:r>
            <a:endParaRPr lang="en-US" sz="2000" dirty="0"/>
          </a:p>
        </p:txBody>
      </p:sp>
      <p:sp>
        <p:nvSpPr>
          <p:cNvPr id="7" name="Rectangle 6">
            <a:extLst>
              <a:ext uri="{FF2B5EF4-FFF2-40B4-BE49-F238E27FC236}">
                <a16:creationId xmlns:a16="http://schemas.microsoft.com/office/drawing/2014/main" id="{1D392D78-E40B-469D-AF59-62DE84ED1F5A}"/>
              </a:ext>
            </a:extLst>
          </p:cNvPr>
          <p:cNvSpPr/>
          <p:nvPr/>
        </p:nvSpPr>
        <p:spPr>
          <a:xfrm>
            <a:off x="3297767" y="2218267"/>
            <a:ext cx="22098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company_ceos_df</a:t>
            </a:r>
            <a:endParaRPr lang="en-US" sz="2000" dirty="0"/>
          </a:p>
        </p:txBody>
      </p:sp>
      <p:sp>
        <p:nvSpPr>
          <p:cNvPr id="8" name="Rectangle 7">
            <a:extLst>
              <a:ext uri="{FF2B5EF4-FFF2-40B4-BE49-F238E27FC236}">
                <a16:creationId xmlns:a16="http://schemas.microsoft.com/office/drawing/2014/main" id="{2CA9973E-C6F8-4765-9D83-D010E274D525}"/>
              </a:ext>
            </a:extLst>
          </p:cNvPr>
          <p:cNvSpPr/>
          <p:nvPr/>
        </p:nvSpPr>
        <p:spPr>
          <a:xfrm>
            <a:off x="5952067" y="2218267"/>
            <a:ext cx="22098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execs_df</a:t>
            </a:r>
            <a:endParaRPr lang="en-US" sz="2000" dirty="0"/>
          </a:p>
        </p:txBody>
      </p:sp>
      <p:sp>
        <p:nvSpPr>
          <p:cNvPr id="9" name="TextBox 8">
            <a:extLst>
              <a:ext uri="{FF2B5EF4-FFF2-40B4-BE49-F238E27FC236}">
                <a16:creationId xmlns:a16="http://schemas.microsoft.com/office/drawing/2014/main" id="{F0C3451F-4560-4A1E-84BF-55A49496EABA}"/>
              </a:ext>
            </a:extLst>
          </p:cNvPr>
          <p:cNvSpPr txBox="1"/>
          <p:nvPr/>
        </p:nvSpPr>
        <p:spPr>
          <a:xfrm>
            <a:off x="1062567" y="3738033"/>
            <a:ext cx="3049233" cy="1015663"/>
          </a:xfrm>
          <a:prstGeom prst="rect">
            <a:avLst/>
          </a:prstGeom>
          <a:noFill/>
        </p:spPr>
        <p:txBody>
          <a:bodyPr wrap="none" rtlCol="0">
            <a:spAutoFit/>
          </a:bodyPr>
          <a:lstStyle/>
          <a:p>
            <a:r>
              <a:rPr lang="en-US" sz="2000" dirty="0">
                <a:solidFill>
                  <a:schemeClr val="tx1"/>
                </a:solidFill>
                <a:latin typeface="+mn-lt"/>
              </a:rPr>
              <a:t>Is the data </a:t>
            </a:r>
            <a:r>
              <a:rPr lang="en-US" sz="2000" i="1" dirty="0">
                <a:solidFill>
                  <a:schemeClr val="tx1"/>
                </a:solidFill>
                <a:latin typeface="+mn-lt"/>
              </a:rPr>
              <a:t>clean</a:t>
            </a:r>
            <a:r>
              <a:rPr lang="en-US" sz="2000" dirty="0">
                <a:solidFill>
                  <a:schemeClr val="tx1"/>
                </a:solidFill>
                <a:latin typeface="+mn-lt"/>
              </a:rPr>
              <a:t>?</a:t>
            </a:r>
          </a:p>
          <a:p>
            <a:endParaRPr lang="en-US" sz="2000" dirty="0">
              <a:solidFill>
                <a:schemeClr val="tx1"/>
              </a:solidFill>
              <a:latin typeface="+mn-lt"/>
            </a:endParaRPr>
          </a:p>
          <a:p>
            <a:r>
              <a:rPr lang="en-US" sz="2000" dirty="0">
                <a:solidFill>
                  <a:schemeClr val="tx1"/>
                </a:solidFill>
                <a:latin typeface="+mn-lt"/>
              </a:rPr>
              <a:t>How do we link the data?</a:t>
            </a:r>
            <a:endParaRPr lang="en-US" sz="1600" dirty="0">
              <a:solidFill>
                <a:schemeClr val="tx1"/>
              </a:solidFill>
              <a:latin typeface="+mn-lt"/>
            </a:endParaRPr>
          </a:p>
        </p:txBody>
      </p:sp>
    </p:spTree>
    <p:extLst>
      <p:ext uri="{BB962C8B-B14F-4D97-AF65-F5344CB8AC3E}">
        <p14:creationId xmlns:p14="http://schemas.microsoft.com/office/powerpoint/2010/main" val="26864395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148F127-F070-40E6-B66F-95682E49F69B}"/>
              </a:ext>
            </a:extLst>
          </p:cNvPr>
          <p:cNvSpPr>
            <a:spLocks noGrp="1"/>
          </p:cNvSpPr>
          <p:nvPr>
            <p:ph type="title"/>
          </p:nvPr>
        </p:nvSpPr>
        <p:spPr/>
        <p:txBody>
          <a:bodyPr/>
          <a:lstStyle/>
          <a:p>
            <a:r>
              <a:rPr lang="en-US" dirty="0"/>
              <a:t>Cleaning Data (and Single Table Operations)</a:t>
            </a:r>
          </a:p>
        </p:txBody>
      </p:sp>
      <p:sp>
        <p:nvSpPr>
          <p:cNvPr id="7" name="Text Placeholder 6">
            <a:extLst>
              <a:ext uri="{FF2B5EF4-FFF2-40B4-BE49-F238E27FC236}">
                <a16:creationId xmlns:a16="http://schemas.microsoft.com/office/drawing/2014/main" id="{94851B68-9795-4472-B580-6D0DD263FC26}"/>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82BCB907-FE94-4291-B0A8-E1474CFF5F1B}"/>
              </a:ext>
            </a:extLst>
          </p:cNvPr>
          <p:cNvSpPr>
            <a:spLocks noGrp="1"/>
          </p:cNvSpPr>
          <p:nvPr>
            <p:ph type="ftr" sz="quarter" idx="4294967295"/>
          </p:nvPr>
        </p:nvSpPr>
        <p:spPr>
          <a:xfrm>
            <a:off x="490888" y="5258597"/>
            <a:ext cx="6751457" cy="349126"/>
          </a:xfrm>
        </p:spPr>
        <p:txBody>
          <a:bodyPr/>
          <a:lstStyle/>
          <a:p>
            <a:pPr>
              <a:defRPr/>
            </a:pPr>
            <a:endParaRPr lang="en-GB"/>
          </a:p>
        </p:txBody>
      </p:sp>
      <p:sp>
        <p:nvSpPr>
          <p:cNvPr id="5" name="Slide Number Placeholder 4">
            <a:extLst>
              <a:ext uri="{FF2B5EF4-FFF2-40B4-BE49-F238E27FC236}">
                <a16:creationId xmlns:a16="http://schemas.microsoft.com/office/drawing/2014/main" id="{DA3320AF-6C20-4853-BDC4-BDB09605D4FB}"/>
              </a:ext>
            </a:extLst>
          </p:cNvPr>
          <p:cNvSpPr>
            <a:spLocks noGrp="1"/>
          </p:cNvSpPr>
          <p:nvPr>
            <p:ph type="sldNum" sz="quarter" idx="12"/>
          </p:nvPr>
        </p:nvSpPr>
        <p:spPr/>
        <p:txBody>
          <a:bodyPr/>
          <a:lstStyle/>
          <a:p>
            <a:pPr>
              <a:defRPr/>
            </a:pPr>
            <a:fld id="{B5D931A1-A42B-F94C-ADA3-91D74B0ACBA8}" type="slidenum">
              <a:rPr lang="en-GB" smtClean="0"/>
              <a:pPr>
                <a:defRPr/>
              </a:pPr>
              <a:t>28</a:t>
            </a:fld>
            <a:endParaRPr lang="en-GB"/>
          </a:p>
        </p:txBody>
      </p:sp>
      <p:sp>
        <p:nvSpPr>
          <p:cNvPr id="9" name="TextBox 8">
            <a:extLst>
              <a:ext uri="{FF2B5EF4-FFF2-40B4-BE49-F238E27FC236}">
                <a16:creationId xmlns:a16="http://schemas.microsoft.com/office/drawing/2014/main" id="{58568861-ED53-46CF-B152-B89AC3F54AF9}"/>
              </a:ext>
            </a:extLst>
          </p:cNvPr>
          <p:cNvSpPr txBox="1"/>
          <p:nvPr/>
        </p:nvSpPr>
        <p:spPr>
          <a:xfrm>
            <a:off x="7245161" y="351064"/>
            <a:ext cx="1382110" cy="276999"/>
          </a:xfrm>
          <a:prstGeom prst="rect">
            <a:avLst/>
          </a:prstGeom>
          <a:noFill/>
        </p:spPr>
        <p:txBody>
          <a:bodyPr wrap="none" rtlCol="0">
            <a:spAutoFit/>
          </a:bodyPr>
          <a:lstStyle/>
          <a:p>
            <a:r>
              <a:rPr lang="en-US" sz="1200" dirty="0">
                <a:solidFill>
                  <a:schemeClr val="accent2"/>
                </a:solidFill>
                <a:latin typeface="Abadi Extra Light" panose="020B0604020202020204" pitchFamily="34" charset="0"/>
              </a:rPr>
              <a:t>Difficulty level: basic</a:t>
            </a:r>
          </a:p>
        </p:txBody>
      </p:sp>
    </p:spTree>
    <p:extLst>
      <p:ext uri="{BB962C8B-B14F-4D97-AF65-F5344CB8AC3E}">
        <p14:creationId xmlns:p14="http://schemas.microsoft.com/office/powerpoint/2010/main" val="27912432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0296005-09AC-4CC7-86B8-31E22803BB72}"/>
              </a:ext>
            </a:extLst>
          </p:cNvPr>
          <p:cNvSpPr>
            <a:spLocks noGrp="1"/>
          </p:cNvSpPr>
          <p:nvPr>
            <p:ph type="ftr" idx="11"/>
          </p:nvPr>
        </p:nvSpPr>
        <p:spPr/>
        <p:txBody>
          <a:bodyPr/>
          <a:lstStyle/>
          <a:p>
            <a:pPr>
              <a:defRPr/>
            </a:pPr>
            <a:endParaRPr lang="en-GB"/>
          </a:p>
        </p:txBody>
      </p:sp>
      <p:sp>
        <p:nvSpPr>
          <p:cNvPr id="5" name="Slide Number Placeholder 4">
            <a:extLst>
              <a:ext uri="{FF2B5EF4-FFF2-40B4-BE49-F238E27FC236}">
                <a16:creationId xmlns:a16="http://schemas.microsoft.com/office/drawing/2014/main" id="{BAA03EE3-480C-4877-B92C-5462E2FFCCF7}"/>
              </a:ext>
            </a:extLst>
          </p:cNvPr>
          <p:cNvSpPr>
            <a:spLocks noGrp="1"/>
          </p:cNvSpPr>
          <p:nvPr>
            <p:ph type="sldNum" idx="12"/>
          </p:nvPr>
        </p:nvSpPr>
        <p:spPr/>
        <p:txBody>
          <a:bodyPr/>
          <a:lstStyle/>
          <a:p>
            <a:pPr>
              <a:defRPr/>
            </a:pPr>
            <a:fld id="{B5D931A1-A42B-F94C-ADA3-91D74B0ACBA8}" type="slidenum">
              <a:rPr lang="en-GB" smtClean="0"/>
              <a:pPr>
                <a:defRPr/>
              </a:pPr>
              <a:t>29</a:t>
            </a:fld>
            <a:endParaRPr lang="en-GB"/>
          </a:p>
        </p:txBody>
      </p:sp>
      <p:sp>
        <p:nvSpPr>
          <p:cNvPr id="7" name="TextBox 6">
            <a:extLst>
              <a:ext uri="{FF2B5EF4-FFF2-40B4-BE49-F238E27FC236}">
                <a16:creationId xmlns:a16="http://schemas.microsoft.com/office/drawing/2014/main" id="{0E150F14-354B-4A9A-9A46-B3267054FE31}"/>
              </a:ext>
            </a:extLst>
          </p:cNvPr>
          <p:cNvSpPr txBox="1"/>
          <p:nvPr/>
        </p:nvSpPr>
        <p:spPr>
          <a:xfrm>
            <a:off x="71718" y="116089"/>
            <a:ext cx="2172390" cy="369332"/>
          </a:xfrm>
          <a:prstGeom prst="rect">
            <a:avLst/>
          </a:prstGeom>
          <a:noFill/>
        </p:spPr>
        <p:txBody>
          <a:bodyPr wrap="none" rtlCol="0">
            <a:spAutoFit/>
          </a:bodyPr>
          <a:lstStyle/>
          <a:p>
            <a:r>
              <a:rPr lang="en-US" sz="1800" dirty="0" err="1"/>
              <a:t>company_ceos_df</a:t>
            </a:r>
            <a:r>
              <a:rPr lang="en-US" sz="1800" dirty="0"/>
              <a:t>:</a:t>
            </a:r>
          </a:p>
        </p:txBody>
      </p:sp>
      <p:pic>
        <p:nvPicPr>
          <p:cNvPr id="10" name="Picture 9">
            <a:extLst>
              <a:ext uri="{FF2B5EF4-FFF2-40B4-BE49-F238E27FC236}">
                <a16:creationId xmlns:a16="http://schemas.microsoft.com/office/drawing/2014/main" id="{05E62B4D-DCA3-B341-8DF0-172CAF1E2A85}"/>
              </a:ext>
            </a:extLst>
          </p:cNvPr>
          <p:cNvPicPr>
            <a:picLocks noChangeAspect="1"/>
          </p:cNvPicPr>
          <p:nvPr/>
        </p:nvPicPr>
        <p:blipFill rotWithShape="1">
          <a:blip r:embed="rId3"/>
          <a:srcRect b="18855"/>
          <a:stretch/>
        </p:blipFill>
        <p:spPr>
          <a:xfrm>
            <a:off x="29799" y="478227"/>
            <a:ext cx="8970434" cy="2286000"/>
          </a:xfrm>
          <a:prstGeom prst="rect">
            <a:avLst/>
          </a:prstGeom>
        </p:spPr>
      </p:pic>
      <p:sp>
        <p:nvSpPr>
          <p:cNvPr id="14" name="Rectangle 13">
            <a:extLst>
              <a:ext uri="{FF2B5EF4-FFF2-40B4-BE49-F238E27FC236}">
                <a16:creationId xmlns:a16="http://schemas.microsoft.com/office/drawing/2014/main" id="{3ED7A7CF-0785-8041-BFBE-3FAA4D4D21F0}"/>
              </a:ext>
            </a:extLst>
          </p:cNvPr>
          <p:cNvSpPr/>
          <p:nvPr/>
        </p:nvSpPr>
        <p:spPr>
          <a:xfrm>
            <a:off x="2438400" y="485421"/>
            <a:ext cx="1205606" cy="227880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06B0998-1D1E-F543-9662-F69D488E41A8}"/>
              </a:ext>
            </a:extLst>
          </p:cNvPr>
          <p:cNvSpPr txBox="1"/>
          <p:nvPr/>
        </p:nvSpPr>
        <p:spPr>
          <a:xfrm>
            <a:off x="143767" y="3821314"/>
            <a:ext cx="1512313" cy="1200329"/>
          </a:xfrm>
          <a:prstGeom prst="rect">
            <a:avLst/>
          </a:prstGeom>
          <a:noFill/>
        </p:spPr>
        <p:txBody>
          <a:bodyPr wrap="square" rtlCol="0">
            <a:spAutoFit/>
          </a:bodyPr>
          <a:lstStyle/>
          <a:p>
            <a:r>
              <a:rPr lang="en-US" sz="1800" dirty="0" err="1"/>
              <a:t>execs_df</a:t>
            </a:r>
            <a:r>
              <a:rPr lang="en-US" sz="1800" dirty="0"/>
              <a:t>:</a:t>
            </a:r>
          </a:p>
          <a:p>
            <a:endParaRPr lang="en-US" sz="1800" dirty="0"/>
          </a:p>
          <a:p>
            <a:r>
              <a:rPr lang="en-US" sz="1800" dirty="0">
                <a:solidFill>
                  <a:schemeClr val="tx1"/>
                </a:solidFill>
              </a:rPr>
              <a:t>Need to clean name</a:t>
            </a:r>
          </a:p>
        </p:txBody>
      </p:sp>
      <p:pic>
        <p:nvPicPr>
          <p:cNvPr id="11" name="Picture 10" descr="A screenshot of a cell phone&#10;&#10;Description automatically generated">
            <a:extLst>
              <a:ext uri="{FF2B5EF4-FFF2-40B4-BE49-F238E27FC236}">
                <a16:creationId xmlns:a16="http://schemas.microsoft.com/office/drawing/2014/main" id="{DF301ACD-F706-9F4F-AAC4-112DE152029F}"/>
              </a:ext>
            </a:extLst>
          </p:cNvPr>
          <p:cNvPicPr>
            <a:picLocks noChangeAspect="1"/>
          </p:cNvPicPr>
          <p:nvPr/>
        </p:nvPicPr>
        <p:blipFill rotWithShape="1">
          <a:blip r:embed="rId4"/>
          <a:srcRect t="6936" b="-6936"/>
          <a:stretch/>
        </p:blipFill>
        <p:spPr>
          <a:xfrm>
            <a:off x="1638938" y="2926149"/>
            <a:ext cx="5826297" cy="2636719"/>
          </a:xfrm>
          <a:prstGeom prst="rect">
            <a:avLst/>
          </a:prstGeom>
        </p:spPr>
      </p:pic>
      <p:sp>
        <p:nvSpPr>
          <p:cNvPr id="12" name="Rectangle 11">
            <a:extLst>
              <a:ext uri="{FF2B5EF4-FFF2-40B4-BE49-F238E27FC236}">
                <a16:creationId xmlns:a16="http://schemas.microsoft.com/office/drawing/2014/main" id="{468683F4-9962-BC41-B96A-4F11F57019CF}"/>
              </a:ext>
            </a:extLst>
          </p:cNvPr>
          <p:cNvSpPr/>
          <p:nvPr/>
        </p:nvSpPr>
        <p:spPr>
          <a:xfrm>
            <a:off x="2411077" y="2857500"/>
            <a:ext cx="1205606" cy="240109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4B48530-CF79-0244-9790-FA63FD0D8AF3}"/>
              </a:ext>
            </a:extLst>
          </p:cNvPr>
          <p:cNvSpPr/>
          <p:nvPr/>
        </p:nvSpPr>
        <p:spPr>
          <a:xfrm>
            <a:off x="2939013" y="4320519"/>
            <a:ext cx="288270" cy="21744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7386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8743F-96A3-4A7C-B9B5-DBA308A77610}"/>
              </a:ext>
            </a:extLst>
          </p:cNvPr>
          <p:cNvSpPr>
            <a:spLocks noGrp="1"/>
          </p:cNvSpPr>
          <p:nvPr>
            <p:ph type="title"/>
          </p:nvPr>
        </p:nvSpPr>
        <p:spPr/>
        <p:txBody>
          <a:bodyPr/>
          <a:lstStyle/>
          <a:p>
            <a:r>
              <a:rPr lang="en-US" dirty="0"/>
              <a:t>Three Basic Encodings of Structured Data</a:t>
            </a:r>
          </a:p>
        </p:txBody>
      </p:sp>
      <p:sp>
        <p:nvSpPr>
          <p:cNvPr id="5" name="Slide Number Placeholder 4">
            <a:extLst>
              <a:ext uri="{FF2B5EF4-FFF2-40B4-BE49-F238E27FC236}">
                <a16:creationId xmlns:a16="http://schemas.microsoft.com/office/drawing/2014/main" id="{41EF49AB-DFFE-4AE2-9D56-1591EBDD96DC}"/>
              </a:ext>
            </a:extLst>
          </p:cNvPr>
          <p:cNvSpPr>
            <a:spLocks noGrp="1"/>
          </p:cNvSpPr>
          <p:nvPr>
            <p:ph type="sldNum" sz="quarter" idx="12"/>
          </p:nvPr>
        </p:nvSpPr>
        <p:spPr/>
        <p:txBody>
          <a:bodyPr/>
          <a:lstStyle/>
          <a:p>
            <a:pPr>
              <a:defRPr/>
            </a:pPr>
            <a:fld id="{B5D931A1-A42B-F94C-ADA3-91D74B0ACBA8}" type="slidenum">
              <a:rPr lang="en-GB" sz="800" smtClean="0">
                <a:latin typeface="Corbel" panose="020B0503020204020204" pitchFamily="34" charset="0"/>
              </a:rPr>
              <a:pPr>
                <a:defRPr/>
              </a:pPr>
              <a:t>3</a:t>
            </a:fld>
            <a:endParaRPr lang="en-GB" sz="800" dirty="0">
              <a:latin typeface="Corbel" panose="020B0503020204020204" pitchFamily="34" charset="0"/>
            </a:endParaRPr>
          </a:p>
        </p:txBody>
      </p:sp>
      <p:graphicFrame>
        <p:nvGraphicFramePr>
          <p:cNvPr id="6" name="Table 5">
            <a:extLst>
              <a:ext uri="{FF2B5EF4-FFF2-40B4-BE49-F238E27FC236}">
                <a16:creationId xmlns:a16="http://schemas.microsoft.com/office/drawing/2014/main" id="{ED633B7D-D10F-4167-8D98-222FE6D40767}"/>
              </a:ext>
            </a:extLst>
          </p:cNvPr>
          <p:cNvGraphicFramePr>
            <a:graphicFrameLocks noGrp="1"/>
          </p:cNvGraphicFramePr>
          <p:nvPr>
            <p:extLst>
              <p:ext uri="{D42A27DB-BD31-4B8C-83A1-F6EECF244321}">
                <p14:modId xmlns:p14="http://schemas.microsoft.com/office/powerpoint/2010/main" val="259358571"/>
              </p:ext>
            </p:extLst>
          </p:nvPr>
        </p:nvGraphicFramePr>
        <p:xfrm>
          <a:off x="280740" y="1499968"/>
          <a:ext cx="3271934" cy="914400"/>
        </p:xfrm>
        <a:graphic>
          <a:graphicData uri="http://schemas.openxmlformats.org/drawingml/2006/table">
            <a:tbl>
              <a:tblPr firstRow="1" bandRow="1">
                <a:tableStyleId>{073A0DAA-6AF3-43AB-8588-CEC1D06C72B9}</a:tableStyleId>
              </a:tblPr>
              <a:tblGrid>
                <a:gridCol w="283367">
                  <a:extLst>
                    <a:ext uri="{9D8B030D-6E8A-4147-A177-3AD203B41FA5}">
                      <a16:colId xmlns:a16="http://schemas.microsoft.com/office/drawing/2014/main" val="2312613819"/>
                    </a:ext>
                  </a:extLst>
                </a:gridCol>
                <a:gridCol w="627797">
                  <a:extLst>
                    <a:ext uri="{9D8B030D-6E8A-4147-A177-3AD203B41FA5}">
                      <a16:colId xmlns:a16="http://schemas.microsoft.com/office/drawing/2014/main" val="1943338812"/>
                    </a:ext>
                  </a:extLst>
                </a:gridCol>
                <a:gridCol w="374076">
                  <a:extLst>
                    <a:ext uri="{9D8B030D-6E8A-4147-A177-3AD203B41FA5}">
                      <a16:colId xmlns:a16="http://schemas.microsoft.com/office/drawing/2014/main" val="3255038979"/>
                    </a:ext>
                  </a:extLst>
                </a:gridCol>
                <a:gridCol w="397193">
                  <a:extLst>
                    <a:ext uri="{9D8B030D-6E8A-4147-A177-3AD203B41FA5}">
                      <a16:colId xmlns:a16="http://schemas.microsoft.com/office/drawing/2014/main" val="1497821773"/>
                    </a:ext>
                  </a:extLst>
                </a:gridCol>
                <a:gridCol w="527368">
                  <a:extLst>
                    <a:ext uri="{9D8B030D-6E8A-4147-A177-3AD203B41FA5}">
                      <a16:colId xmlns:a16="http://schemas.microsoft.com/office/drawing/2014/main" val="4199571413"/>
                    </a:ext>
                  </a:extLst>
                </a:gridCol>
                <a:gridCol w="578168">
                  <a:extLst>
                    <a:ext uri="{9D8B030D-6E8A-4147-A177-3AD203B41FA5}">
                      <a16:colId xmlns:a16="http://schemas.microsoft.com/office/drawing/2014/main" val="2001445510"/>
                    </a:ext>
                  </a:extLst>
                </a:gridCol>
                <a:gridCol w="483965">
                  <a:extLst>
                    <a:ext uri="{9D8B030D-6E8A-4147-A177-3AD203B41FA5}">
                      <a16:colId xmlns:a16="http://schemas.microsoft.com/office/drawing/2014/main" val="3596394829"/>
                    </a:ext>
                  </a:extLst>
                </a:gridCol>
              </a:tblGrid>
              <a:tr h="0">
                <a:tc>
                  <a:txBody>
                    <a:bodyPr/>
                    <a:lstStyle/>
                    <a:p>
                      <a:pPr algn="ctr"/>
                      <a:r>
                        <a:rPr lang="en-US" sz="900" b="0" dirty="0"/>
                        <a:t>id</a:t>
                      </a:r>
                    </a:p>
                  </a:txBody>
                  <a:tcPr/>
                </a:tc>
                <a:tc>
                  <a:txBody>
                    <a:bodyPr/>
                    <a:lstStyle/>
                    <a:p>
                      <a:pPr algn="ctr"/>
                      <a:r>
                        <a:rPr lang="en-US" sz="900" b="0" dirty="0"/>
                        <a:t>last</a:t>
                      </a:r>
                    </a:p>
                  </a:txBody>
                  <a:tcPr/>
                </a:tc>
                <a:tc>
                  <a:txBody>
                    <a:bodyPr/>
                    <a:lstStyle/>
                    <a:p>
                      <a:pPr algn="ctr"/>
                      <a:r>
                        <a:rPr lang="en-US" sz="900" b="0" dirty="0"/>
                        <a:t>first</a:t>
                      </a:r>
                    </a:p>
                  </a:txBody>
                  <a:tcPr/>
                </a:tc>
                <a:tc>
                  <a:txBody>
                    <a:bodyPr/>
                    <a:lstStyle/>
                    <a:p>
                      <a:pPr algn="ctr"/>
                      <a:r>
                        <a:rPr lang="en-US" sz="900" b="0" dirty="0"/>
                        <a:t>hair</a:t>
                      </a:r>
                    </a:p>
                  </a:txBody>
                  <a:tcPr/>
                </a:tc>
                <a:tc>
                  <a:txBody>
                    <a:bodyPr/>
                    <a:lstStyle/>
                    <a:p>
                      <a:pPr algn="ctr"/>
                      <a:r>
                        <a:rPr lang="en-US" sz="900" b="0" dirty="0"/>
                        <a:t>height</a:t>
                      </a:r>
                    </a:p>
                  </a:txBody>
                  <a:tcPr/>
                </a:tc>
                <a:tc>
                  <a:txBody>
                    <a:bodyPr/>
                    <a:lstStyle/>
                    <a:p>
                      <a:pPr algn="ctr"/>
                      <a:r>
                        <a:rPr lang="en-US" sz="900" b="0" dirty="0"/>
                        <a:t>handed</a:t>
                      </a:r>
                    </a:p>
                  </a:txBody>
                  <a:tcPr/>
                </a:tc>
                <a:tc>
                  <a:txBody>
                    <a:bodyPr/>
                    <a:lstStyle/>
                    <a:p>
                      <a:pPr algn="ctr"/>
                      <a:r>
                        <a:rPr lang="en-US" sz="900" b="0" dirty="0"/>
                        <a:t>label</a:t>
                      </a:r>
                    </a:p>
                  </a:txBody>
                  <a:tcPr>
                    <a:solidFill>
                      <a:srgbClr val="C00000"/>
                    </a:solidFill>
                  </a:tcPr>
                </a:tc>
                <a:extLst>
                  <a:ext uri="{0D108BD9-81ED-4DB2-BD59-A6C34878D82A}">
                    <a16:rowId xmlns:a16="http://schemas.microsoft.com/office/drawing/2014/main" val="1414009567"/>
                  </a:ext>
                </a:extLst>
              </a:tr>
              <a:tr h="0">
                <a:tc>
                  <a:txBody>
                    <a:bodyPr/>
                    <a:lstStyle/>
                    <a:p>
                      <a:pPr algn="ctr"/>
                      <a:r>
                        <a:rPr lang="en-US" sz="900" dirty="0"/>
                        <a:t>1</a:t>
                      </a:r>
                    </a:p>
                  </a:txBody>
                  <a:tcPr/>
                </a:tc>
                <a:tc>
                  <a:txBody>
                    <a:bodyPr/>
                    <a:lstStyle/>
                    <a:p>
                      <a:pPr algn="ctr"/>
                      <a:r>
                        <a:rPr lang="en-US" sz="900" dirty="0"/>
                        <a:t>Li</a:t>
                      </a:r>
                    </a:p>
                  </a:txBody>
                  <a:tcPr/>
                </a:tc>
                <a:tc>
                  <a:txBody>
                    <a:bodyPr/>
                    <a:lstStyle/>
                    <a:p>
                      <a:pPr algn="ctr"/>
                      <a:r>
                        <a:rPr lang="en-US" sz="900" dirty="0"/>
                        <a:t>C</a:t>
                      </a:r>
                    </a:p>
                  </a:txBody>
                  <a:tcPr/>
                </a:tc>
                <a:tc>
                  <a:txBody>
                    <a:bodyPr/>
                    <a:lstStyle/>
                    <a:p>
                      <a:pPr algn="ctr"/>
                      <a:r>
                        <a:rPr lang="en-US" sz="900" dirty="0" err="1"/>
                        <a:t>Brn</a:t>
                      </a:r>
                      <a:endParaRPr lang="en-US" sz="900" dirty="0"/>
                    </a:p>
                  </a:txBody>
                  <a:tcPr/>
                </a:tc>
                <a:tc>
                  <a:txBody>
                    <a:bodyPr/>
                    <a:lstStyle/>
                    <a:p>
                      <a:pPr algn="ctr"/>
                      <a:r>
                        <a:rPr lang="en-US" sz="900" dirty="0"/>
                        <a:t>5’6”</a:t>
                      </a:r>
                    </a:p>
                  </a:txBody>
                  <a:tcPr/>
                </a:tc>
                <a:tc>
                  <a:txBody>
                    <a:bodyPr/>
                    <a:lstStyle/>
                    <a:p>
                      <a:pPr algn="ctr"/>
                      <a:r>
                        <a:rPr lang="en-US" sz="900" dirty="0"/>
                        <a:t>Left</a:t>
                      </a:r>
                    </a:p>
                  </a:txBody>
                  <a:tcPr/>
                </a:tc>
                <a:tc>
                  <a:txBody>
                    <a:bodyPr/>
                    <a:lstStyle/>
                    <a:p>
                      <a:pPr algn="ctr"/>
                      <a:r>
                        <a:rPr lang="en-US" sz="900" dirty="0"/>
                        <a:t>T</a:t>
                      </a:r>
                    </a:p>
                  </a:txBody>
                  <a:tcPr>
                    <a:solidFill>
                      <a:schemeClr val="accent1">
                        <a:lumMod val="20000"/>
                        <a:lumOff val="80000"/>
                      </a:schemeClr>
                    </a:solidFill>
                  </a:tcPr>
                </a:tc>
                <a:extLst>
                  <a:ext uri="{0D108BD9-81ED-4DB2-BD59-A6C34878D82A}">
                    <a16:rowId xmlns:a16="http://schemas.microsoft.com/office/drawing/2014/main" val="2787338516"/>
                  </a:ext>
                </a:extLst>
              </a:tr>
              <a:tr h="0">
                <a:tc>
                  <a:txBody>
                    <a:bodyPr/>
                    <a:lstStyle/>
                    <a:p>
                      <a:pPr algn="ctr"/>
                      <a:r>
                        <a:rPr lang="en-US" sz="900" dirty="0"/>
                        <a:t>2</a:t>
                      </a:r>
                    </a:p>
                  </a:txBody>
                  <a:tcPr/>
                </a:tc>
                <a:tc>
                  <a:txBody>
                    <a:bodyPr/>
                    <a:lstStyle/>
                    <a:p>
                      <a:pPr algn="ctr"/>
                      <a:r>
                        <a:rPr lang="en-US" sz="900" dirty="0"/>
                        <a:t>Prakash</a:t>
                      </a:r>
                    </a:p>
                  </a:txBody>
                  <a:tcPr/>
                </a:tc>
                <a:tc>
                  <a:txBody>
                    <a:bodyPr/>
                    <a:lstStyle/>
                    <a:p>
                      <a:pPr algn="ctr"/>
                      <a:r>
                        <a:rPr lang="en-US" sz="900" dirty="0"/>
                        <a:t>A</a:t>
                      </a:r>
                    </a:p>
                  </a:txBody>
                  <a:tcPr/>
                </a:tc>
                <a:tc>
                  <a:txBody>
                    <a:bodyPr/>
                    <a:lstStyle/>
                    <a:p>
                      <a:pPr algn="ctr"/>
                      <a:r>
                        <a:rPr lang="en-US" sz="900" dirty="0"/>
                        <a:t>Blk</a:t>
                      </a:r>
                    </a:p>
                  </a:txBody>
                  <a:tcPr/>
                </a:tc>
                <a:tc>
                  <a:txBody>
                    <a:bodyPr/>
                    <a:lstStyle/>
                    <a:p>
                      <a:pPr algn="ctr"/>
                      <a:r>
                        <a:rPr lang="en-US" sz="900" dirty="0"/>
                        <a:t>5’8”</a:t>
                      </a:r>
                    </a:p>
                  </a:txBody>
                  <a:tcPr/>
                </a:tc>
                <a:tc>
                  <a:txBody>
                    <a:bodyPr/>
                    <a:lstStyle/>
                    <a:p>
                      <a:pPr algn="ctr"/>
                      <a:r>
                        <a:rPr lang="en-US" sz="900" dirty="0"/>
                        <a:t>Right</a:t>
                      </a:r>
                    </a:p>
                  </a:txBody>
                  <a:tcPr/>
                </a:tc>
                <a:tc>
                  <a:txBody>
                    <a:bodyPr/>
                    <a:lstStyle/>
                    <a:p>
                      <a:pPr algn="ctr"/>
                      <a:r>
                        <a:rPr lang="en-US" sz="900" dirty="0"/>
                        <a:t>T</a:t>
                      </a:r>
                    </a:p>
                  </a:txBody>
                  <a:tcPr>
                    <a:solidFill>
                      <a:schemeClr val="accent1">
                        <a:lumMod val="20000"/>
                        <a:lumOff val="80000"/>
                      </a:schemeClr>
                    </a:solidFill>
                  </a:tcPr>
                </a:tc>
                <a:extLst>
                  <a:ext uri="{0D108BD9-81ED-4DB2-BD59-A6C34878D82A}">
                    <a16:rowId xmlns:a16="http://schemas.microsoft.com/office/drawing/2014/main" val="2262687579"/>
                  </a:ext>
                </a:extLst>
              </a:tr>
              <a:tr h="145443">
                <a:tc>
                  <a:txBody>
                    <a:bodyPr/>
                    <a:lstStyle/>
                    <a:p>
                      <a:pPr algn="ctr"/>
                      <a:r>
                        <a:rPr lang="en-US" sz="900" dirty="0"/>
                        <a:t>3</a:t>
                      </a:r>
                    </a:p>
                  </a:txBody>
                  <a:tcPr/>
                </a:tc>
                <a:tc>
                  <a:txBody>
                    <a:bodyPr/>
                    <a:lstStyle/>
                    <a:p>
                      <a:pPr algn="ctr"/>
                      <a:r>
                        <a:rPr lang="en-US" sz="900" dirty="0"/>
                        <a:t>Jones</a:t>
                      </a:r>
                    </a:p>
                  </a:txBody>
                  <a:tcPr/>
                </a:tc>
                <a:tc>
                  <a:txBody>
                    <a:bodyPr/>
                    <a:lstStyle/>
                    <a:p>
                      <a:pPr algn="ctr"/>
                      <a:r>
                        <a:rPr lang="en-US" sz="900" dirty="0"/>
                        <a:t>L</a:t>
                      </a:r>
                    </a:p>
                  </a:txBody>
                  <a:tcPr/>
                </a:tc>
                <a:tc>
                  <a:txBody>
                    <a:bodyPr/>
                    <a:lstStyle/>
                    <a:p>
                      <a:pPr algn="ctr"/>
                      <a:r>
                        <a:rPr lang="en-US" sz="900" dirty="0"/>
                        <a:t>Blk</a:t>
                      </a:r>
                    </a:p>
                  </a:txBody>
                  <a:tcPr/>
                </a:tc>
                <a:tc>
                  <a:txBody>
                    <a:bodyPr/>
                    <a:lstStyle/>
                    <a:p>
                      <a:pPr algn="ctr"/>
                      <a:r>
                        <a:rPr lang="en-US" sz="900" dirty="0"/>
                        <a:t>6’3”</a:t>
                      </a:r>
                    </a:p>
                  </a:txBody>
                  <a:tcPr/>
                </a:tc>
                <a:tc>
                  <a:txBody>
                    <a:bodyPr/>
                    <a:lstStyle/>
                    <a:p>
                      <a:pPr algn="ctr"/>
                      <a:r>
                        <a:rPr lang="en-US" sz="900" dirty="0" err="1"/>
                        <a:t>Ambi</a:t>
                      </a:r>
                      <a:endParaRPr lang="en-US" sz="900" dirty="0"/>
                    </a:p>
                  </a:txBody>
                  <a:tcPr/>
                </a:tc>
                <a:tc>
                  <a:txBody>
                    <a:bodyPr/>
                    <a:lstStyle/>
                    <a:p>
                      <a:pPr algn="ctr"/>
                      <a:r>
                        <a:rPr lang="en-US" sz="900" dirty="0"/>
                        <a:t>F</a:t>
                      </a:r>
                    </a:p>
                  </a:txBody>
                  <a:tcPr>
                    <a:solidFill>
                      <a:schemeClr val="accent1">
                        <a:lumMod val="20000"/>
                        <a:lumOff val="80000"/>
                      </a:schemeClr>
                    </a:solidFill>
                  </a:tcPr>
                </a:tc>
                <a:extLst>
                  <a:ext uri="{0D108BD9-81ED-4DB2-BD59-A6C34878D82A}">
                    <a16:rowId xmlns:a16="http://schemas.microsoft.com/office/drawing/2014/main" val="3390568223"/>
                  </a:ext>
                </a:extLst>
              </a:tr>
            </a:tbl>
          </a:graphicData>
        </a:graphic>
      </p:graphicFrame>
      <p:sp>
        <p:nvSpPr>
          <p:cNvPr id="7" name="TextBox 6">
            <a:extLst>
              <a:ext uri="{FF2B5EF4-FFF2-40B4-BE49-F238E27FC236}">
                <a16:creationId xmlns:a16="http://schemas.microsoft.com/office/drawing/2014/main" id="{A07190C3-5FEA-4B4C-A5C8-E4114D341831}"/>
              </a:ext>
            </a:extLst>
          </p:cNvPr>
          <p:cNvSpPr txBox="1"/>
          <p:nvPr/>
        </p:nvSpPr>
        <p:spPr>
          <a:xfrm>
            <a:off x="1526193" y="1049438"/>
            <a:ext cx="877163" cy="369332"/>
          </a:xfrm>
          <a:prstGeom prst="rect">
            <a:avLst/>
          </a:prstGeom>
          <a:noFill/>
        </p:spPr>
        <p:txBody>
          <a:bodyPr wrap="none" rtlCol="0">
            <a:spAutoFit/>
          </a:bodyPr>
          <a:lstStyle/>
          <a:p>
            <a:r>
              <a:rPr lang="en-US" sz="1800" dirty="0"/>
              <a:t>Tables</a:t>
            </a:r>
          </a:p>
        </p:txBody>
      </p:sp>
      <p:sp>
        <p:nvSpPr>
          <p:cNvPr id="8" name="TextBox 7">
            <a:extLst>
              <a:ext uri="{FF2B5EF4-FFF2-40B4-BE49-F238E27FC236}">
                <a16:creationId xmlns:a16="http://schemas.microsoft.com/office/drawing/2014/main" id="{87D6F93D-3BFB-46C1-9D2C-5B5200914A4D}"/>
              </a:ext>
            </a:extLst>
          </p:cNvPr>
          <p:cNvSpPr txBox="1"/>
          <p:nvPr/>
        </p:nvSpPr>
        <p:spPr>
          <a:xfrm>
            <a:off x="330702" y="2489075"/>
            <a:ext cx="3517398" cy="1754326"/>
          </a:xfrm>
          <a:prstGeom prst="rect">
            <a:avLst/>
          </a:prstGeom>
          <a:noFill/>
        </p:spPr>
        <p:txBody>
          <a:bodyPr wrap="square" rtlCol="0">
            <a:spAutoFit/>
          </a:bodyPr>
          <a:lstStyle/>
          <a:p>
            <a:r>
              <a:rPr lang="en-US" sz="1800" dirty="0"/>
              <a:t>Comprised of </a:t>
            </a:r>
            <a:r>
              <a:rPr lang="en-US" sz="1800" b="1" dirty="0"/>
              <a:t>tuples</a:t>
            </a:r>
            <a:r>
              <a:rPr lang="en-US" sz="1800" dirty="0"/>
              <a:t> that may have different </a:t>
            </a:r>
            <a:r>
              <a:rPr lang="en-US" sz="1800" b="1" dirty="0"/>
              <a:t>field</a:t>
            </a:r>
            <a:r>
              <a:rPr lang="en-US" sz="1800" dirty="0"/>
              <a:t> types</a:t>
            </a:r>
          </a:p>
          <a:p>
            <a:endParaRPr lang="en-US" sz="1800" dirty="0"/>
          </a:p>
          <a:p>
            <a:r>
              <a:rPr lang="en-US" sz="1800" dirty="0"/>
              <a:t>Also called </a:t>
            </a:r>
            <a:r>
              <a:rPr lang="en-US" sz="1800" b="1" dirty="0" err="1"/>
              <a:t>dataframes</a:t>
            </a:r>
            <a:r>
              <a:rPr lang="en-US" sz="1800" dirty="0"/>
              <a:t> (Pandas, R, </a:t>
            </a:r>
            <a:r>
              <a:rPr lang="en-US" sz="1800" dirty="0" err="1"/>
              <a:t>PySpark</a:t>
            </a:r>
            <a:r>
              <a:rPr lang="en-US" sz="1800" dirty="0"/>
              <a:t>) and </a:t>
            </a:r>
            <a:r>
              <a:rPr lang="en-US" sz="1800" b="1" dirty="0"/>
              <a:t>relations</a:t>
            </a:r>
            <a:r>
              <a:rPr lang="en-US" sz="1800" dirty="0"/>
              <a:t> (SQL)</a:t>
            </a:r>
          </a:p>
        </p:txBody>
      </p:sp>
      <p:sp>
        <p:nvSpPr>
          <p:cNvPr id="9" name="Shape 31">
            <a:extLst>
              <a:ext uri="{FF2B5EF4-FFF2-40B4-BE49-F238E27FC236}">
                <a16:creationId xmlns:a16="http://schemas.microsoft.com/office/drawing/2014/main" id="{FC87BABA-881A-2D4D-A6DD-7BC39487D464}"/>
              </a:ext>
            </a:extLst>
          </p:cNvPr>
          <p:cNvSpPr/>
          <p:nvPr/>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3"/>
              </a:rPr>
              <a:t>Creative Commons Attribution-</a:t>
            </a:r>
            <a:r>
              <a:rPr lang="en-US" sz="800" dirty="0" err="1">
                <a:hlinkClick r:id="rId3"/>
              </a:rPr>
              <a:t>ShareAlike</a:t>
            </a:r>
            <a:r>
              <a:rPr lang="en-US" sz="800" dirty="0">
                <a:hlinkClick r:id="rId3"/>
              </a:rPr>
              <a:t> 4.0 International License</a:t>
            </a:r>
            <a:r>
              <a:rPr lang="en-US" sz="800" dirty="0"/>
              <a:t>.</a:t>
            </a:r>
          </a:p>
        </p:txBody>
      </p:sp>
    </p:spTree>
    <p:extLst>
      <p:ext uri="{BB962C8B-B14F-4D97-AF65-F5344CB8AC3E}">
        <p14:creationId xmlns:p14="http://schemas.microsoft.com/office/powerpoint/2010/main" val="17710142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679C9-4C7C-4754-BFBB-764315706264}"/>
              </a:ext>
            </a:extLst>
          </p:cNvPr>
          <p:cNvSpPr>
            <a:spLocks noGrp="1"/>
          </p:cNvSpPr>
          <p:nvPr>
            <p:ph type="title"/>
          </p:nvPr>
        </p:nvSpPr>
        <p:spPr>
          <a:xfrm>
            <a:off x="356756" y="125278"/>
            <a:ext cx="8157007" cy="1089755"/>
          </a:xfrm>
        </p:spPr>
        <p:txBody>
          <a:bodyPr/>
          <a:lstStyle/>
          <a:p>
            <a:r>
              <a:rPr lang="en-US" dirty="0"/>
              <a:t>Use </a:t>
            </a:r>
            <a:r>
              <a:rPr lang="en-US" i="1" dirty="0"/>
              <a:t>Projection</a:t>
            </a:r>
            <a:r>
              <a:rPr lang="en-US" dirty="0"/>
              <a:t> and </a:t>
            </a:r>
            <a:r>
              <a:rPr lang="en-US" b="1" u="sng" dirty="0"/>
              <a:t>apply</a:t>
            </a:r>
            <a:r>
              <a:rPr lang="en-US" dirty="0"/>
              <a:t> to Update Names </a:t>
            </a:r>
            <a:br>
              <a:rPr lang="en-US" dirty="0"/>
            </a:br>
            <a:r>
              <a:rPr lang="en-US" dirty="0"/>
              <a:t>in Parallel!</a:t>
            </a:r>
          </a:p>
        </p:txBody>
      </p:sp>
      <p:sp>
        <p:nvSpPr>
          <p:cNvPr id="4" name="Footer Placeholder 3">
            <a:extLst>
              <a:ext uri="{FF2B5EF4-FFF2-40B4-BE49-F238E27FC236}">
                <a16:creationId xmlns:a16="http://schemas.microsoft.com/office/drawing/2014/main" id="{135166E4-BD8A-4079-934A-A3F7377D4DA9}"/>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682FC38C-DAA8-425B-9CB2-BD2D1458EF53}"/>
              </a:ext>
            </a:extLst>
          </p:cNvPr>
          <p:cNvSpPr>
            <a:spLocks noGrp="1"/>
          </p:cNvSpPr>
          <p:nvPr>
            <p:ph type="sldNum" sz="quarter" idx="12"/>
          </p:nvPr>
        </p:nvSpPr>
        <p:spPr/>
        <p:txBody>
          <a:bodyPr/>
          <a:lstStyle/>
          <a:p>
            <a:pPr>
              <a:defRPr/>
            </a:pPr>
            <a:fld id="{B5D931A1-A42B-F94C-ADA3-91D74B0ACBA8}" type="slidenum">
              <a:rPr lang="en-GB" smtClean="0"/>
              <a:pPr>
                <a:defRPr/>
              </a:pPr>
              <a:t>30</a:t>
            </a:fld>
            <a:endParaRPr lang="en-GB"/>
          </a:p>
        </p:txBody>
      </p:sp>
      <p:sp>
        <p:nvSpPr>
          <p:cNvPr id="6" name="Rectangle 5">
            <a:extLst>
              <a:ext uri="{FF2B5EF4-FFF2-40B4-BE49-F238E27FC236}">
                <a16:creationId xmlns:a16="http://schemas.microsoft.com/office/drawing/2014/main" id="{68F67D65-0B45-49D8-B5C6-657E39C5B4F6}"/>
              </a:ext>
            </a:extLst>
          </p:cNvPr>
          <p:cNvSpPr/>
          <p:nvPr/>
        </p:nvSpPr>
        <p:spPr>
          <a:xfrm>
            <a:off x="162983" y="1631280"/>
            <a:ext cx="8818033" cy="369332"/>
          </a:xfrm>
          <a:prstGeom prst="rect">
            <a:avLst/>
          </a:prstGeom>
          <a:solidFill>
            <a:schemeClr val="tx2">
              <a:lumMod val="10000"/>
              <a:lumOff val="90000"/>
            </a:schemeClr>
          </a:solidFill>
        </p:spPr>
        <p:txBody>
          <a:bodyPr wrap="square">
            <a:spAutoFit/>
          </a:bodyPr>
          <a:lstStyle/>
          <a:p>
            <a:r>
              <a:rPr lang="en-US" sz="1800" dirty="0" err="1"/>
              <a:t>exec_df</a:t>
            </a:r>
            <a:r>
              <a:rPr lang="en-US" sz="1800" dirty="0"/>
              <a:t>['</a:t>
            </a:r>
            <a:r>
              <a:rPr lang="en-US" sz="1800" dirty="0" err="1"/>
              <a:t>clean_name</a:t>
            </a:r>
            <a:r>
              <a:rPr lang="en-US" sz="1800" dirty="0"/>
              <a:t>'] = </a:t>
            </a:r>
            <a:r>
              <a:rPr lang="en-US" sz="1800" dirty="0" err="1"/>
              <a:t>exec_df</a:t>
            </a:r>
            <a:r>
              <a:rPr lang="en-US" sz="1800" dirty="0"/>
              <a:t>['name'].</a:t>
            </a:r>
            <a:r>
              <a:rPr lang="en-US" sz="1800" dirty="0">
                <a:solidFill>
                  <a:srgbClr val="FF0000"/>
                </a:solidFill>
              </a:rPr>
              <a:t>apply</a:t>
            </a:r>
            <a:r>
              <a:rPr lang="en-US" sz="1800" dirty="0"/>
              <a:t>(</a:t>
            </a:r>
            <a:r>
              <a:rPr lang="en-US" sz="1800" dirty="0">
                <a:solidFill>
                  <a:srgbClr val="FF0000"/>
                </a:solidFill>
              </a:rPr>
              <a:t>lambda x: </a:t>
            </a:r>
            <a:r>
              <a:rPr lang="en-US" sz="1800" dirty="0" err="1">
                <a:solidFill>
                  <a:srgbClr val="FF0000"/>
                </a:solidFill>
              </a:rPr>
              <a:t>x.replace</a:t>
            </a:r>
            <a:r>
              <a:rPr lang="en-US" sz="1800" dirty="0">
                <a:solidFill>
                  <a:srgbClr val="FF0000"/>
                </a:solidFill>
              </a:rPr>
              <a:t>('_', ' ')</a:t>
            </a:r>
            <a:r>
              <a:rPr lang="en-US" sz="1800" dirty="0"/>
              <a:t>)</a:t>
            </a:r>
          </a:p>
        </p:txBody>
      </p:sp>
      <p:sp>
        <p:nvSpPr>
          <p:cNvPr id="8" name="TextBox 7">
            <a:extLst>
              <a:ext uri="{FF2B5EF4-FFF2-40B4-BE49-F238E27FC236}">
                <a16:creationId xmlns:a16="http://schemas.microsoft.com/office/drawing/2014/main" id="{E797BEA0-7373-447C-9EEB-435330016062}"/>
              </a:ext>
            </a:extLst>
          </p:cNvPr>
          <p:cNvSpPr txBox="1"/>
          <p:nvPr/>
        </p:nvSpPr>
        <p:spPr>
          <a:xfrm>
            <a:off x="355600" y="4204447"/>
            <a:ext cx="8271670" cy="1200329"/>
          </a:xfrm>
          <a:prstGeom prst="rect">
            <a:avLst/>
          </a:prstGeom>
          <a:noFill/>
        </p:spPr>
        <p:txBody>
          <a:bodyPr wrap="square" rtlCol="0">
            <a:spAutoFit/>
          </a:bodyPr>
          <a:lstStyle/>
          <a:p>
            <a:r>
              <a:rPr lang="en-US" sz="1800" dirty="0"/>
              <a:t>Python can use multiple </a:t>
            </a:r>
            <a:r>
              <a:rPr lang="en-US" sz="1800" b="1" dirty="0"/>
              <a:t>threads, cores, </a:t>
            </a:r>
            <a:r>
              <a:rPr lang="en-US" sz="1800" dirty="0"/>
              <a:t>or </a:t>
            </a:r>
            <a:r>
              <a:rPr lang="en-US" sz="1800" b="1" dirty="0"/>
              <a:t>CPUs</a:t>
            </a:r>
            <a:r>
              <a:rPr lang="en-US" sz="1800" dirty="0"/>
              <a:t> to process different rows of the data at the same time!</a:t>
            </a:r>
          </a:p>
          <a:p>
            <a:endParaRPr lang="en-US" sz="1800" dirty="0"/>
          </a:p>
          <a:p>
            <a:r>
              <a:rPr lang="en-US" sz="1800" i="1" dirty="0">
                <a:solidFill>
                  <a:schemeClr val="accent5">
                    <a:lumMod val="75000"/>
                  </a:schemeClr>
                </a:solidFill>
              </a:rPr>
              <a:t>  (To do this we need a bit more than Pandas, e.g., </a:t>
            </a:r>
            <a:r>
              <a:rPr lang="en-US" sz="1800" i="1" dirty="0" err="1">
                <a:solidFill>
                  <a:schemeClr val="accent5">
                    <a:lumMod val="75000"/>
                  </a:schemeClr>
                </a:solidFill>
              </a:rPr>
              <a:t>Dask</a:t>
            </a:r>
            <a:r>
              <a:rPr lang="en-US" sz="1800" i="1" dirty="0">
                <a:solidFill>
                  <a:schemeClr val="accent5">
                    <a:lumMod val="75000"/>
                  </a:schemeClr>
                </a:solidFill>
              </a:rPr>
              <a:t>, Swifter, Spark…)</a:t>
            </a:r>
          </a:p>
        </p:txBody>
      </p:sp>
      <p:sp>
        <p:nvSpPr>
          <p:cNvPr id="9" name="TextBox 8">
            <a:extLst>
              <a:ext uri="{FF2B5EF4-FFF2-40B4-BE49-F238E27FC236}">
                <a16:creationId xmlns:a16="http://schemas.microsoft.com/office/drawing/2014/main" id="{AC955F31-B6C4-134E-899B-ADCCF23887C0}"/>
              </a:ext>
            </a:extLst>
          </p:cNvPr>
          <p:cNvSpPr txBox="1"/>
          <p:nvPr/>
        </p:nvSpPr>
        <p:spPr>
          <a:xfrm>
            <a:off x="5763238" y="948480"/>
            <a:ext cx="2967831" cy="523220"/>
          </a:xfrm>
          <a:prstGeom prst="rect">
            <a:avLst/>
          </a:prstGeom>
          <a:solidFill>
            <a:schemeClr val="accent6">
              <a:lumMod val="20000"/>
              <a:lumOff val="80000"/>
            </a:schemeClr>
          </a:solidFill>
          <a:ln>
            <a:solidFill>
              <a:schemeClr val="tx2"/>
            </a:solidFill>
          </a:ln>
        </p:spPr>
        <p:txBody>
          <a:bodyPr wrap="square" rtlCol="0">
            <a:spAutoFit/>
          </a:bodyPr>
          <a:lstStyle/>
          <a:p>
            <a:r>
              <a:rPr lang="en-US" dirty="0"/>
              <a:t>We </a:t>
            </a:r>
            <a:r>
              <a:rPr lang="en-US" i="1" dirty="0"/>
              <a:t>project</a:t>
            </a:r>
            <a:r>
              <a:rPr lang="en-US" dirty="0"/>
              <a:t> the executive name and replace it with the clean name.</a:t>
            </a:r>
          </a:p>
        </p:txBody>
      </p:sp>
      <p:cxnSp>
        <p:nvCxnSpPr>
          <p:cNvPr id="10" name="Connector: Elbow 14">
            <a:extLst>
              <a:ext uri="{FF2B5EF4-FFF2-40B4-BE49-F238E27FC236}">
                <a16:creationId xmlns:a16="http://schemas.microsoft.com/office/drawing/2014/main" id="{615CB884-6BD2-0E4D-AAD4-2B5F1137C131}"/>
              </a:ext>
            </a:extLst>
          </p:cNvPr>
          <p:cNvCxnSpPr>
            <a:cxnSpLocks/>
          </p:cNvCxnSpPr>
          <p:nvPr/>
        </p:nvCxnSpPr>
        <p:spPr>
          <a:xfrm rot="10800000" flipV="1">
            <a:off x="4021320" y="1172077"/>
            <a:ext cx="1741919" cy="531305"/>
          </a:xfrm>
          <a:prstGeom prst="bentConnector3">
            <a:avLst>
              <a:gd name="adj1" fmla="val 10016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BA97E6A6-2F16-A34A-A0C4-7CFCE1EFF52C}"/>
              </a:ext>
            </a:extLst>
          </p:cNvPr>
          <p:cNvPicPr>
            <a:picLocks noChangeAspect="1"/>
          </p:cNvPicPr>
          <p:nvPr/>
        </p:nvPicPr>
        <p:blipFill>
          <a:blip r:embed="rId3"/>
          <a:stretch>
            <a:fillRect/>
          </a:stretch>
        </p:blipFill>
        <p:spPr>
          <a:xfrm>
            <a:off x="470263" y="2174518"/>
            <a:ext cx="8260806" cy="1832397"/>
          </a:xfrm>
          <a:prstGeom prst="rect">
            <a:avLst/>
          </a:prstGeom>
        </p:spPr>
      </p:pic>
      <p:sp>
        <p:nvSpPr>
          <p:cNvPr id="14" name="Rectangle 13">
            <a:extLst>
              <a:ext uri="{FF2B5EF4-FFF2-40B4-BE49-F238E27FC236}">
                <a16:creationId xmlns:a16="http://schemas.microsoft.com/office/drawing/2014/main" id="{41888A70-5599-3249-A80F-7620F1647E73}"/>
              </a:ext>
            </a:extLst>
          </p:cNvPr>
          <p:cNvSpPr/>
          <p:nvPr/>
        </p:nvSpPr>
        <p:spPr>
          <a:xfrm>
            <a:off x="7315200" y="2140511"/>
            <a:ext cx="1358537" cy="183239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0663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5731B-D081-44EF-BF0D-2E6109A4628E}"/>
              </a:ext>
            </a:extLst>
          </p:cNvPr>
          <p:cNvSpPr>
            <a:spLocks noGrp="1"/>
          </p:cNvSpPr>
          <p:nvPr>
            <p:ph type="title"/>
          </p:nvPr>
        </p:nvSpPr>
        <p:spPr>
          <a:xfrm>
            <a:off x="470262" y="-29355"/>
            <a:ext cx="8157007" cy="1089755"/>
          </a:xfrm>
        </p:spPr>
        <p:txBody>
          <a:bodyPr/>
          <a:lstStyle/>
          <a:p>
            <a:r>
              <a:rPr lang="en-US" dirty="0"/>
              <a:t>What if the Data is in a Database?</a:t>
            </a:r>
          </a:p>
        </p:txBody>
      </p:sp>
      <p:sp>
        <p:nvSpPr>
          <p:cNvPr id="4" name="Footer Placeholder 3">
            <a:extLst>
              <a:ext uri="{FF2B5EF4-FFF2-40B4-BE49-F238E27FC236}">
                <a16:creationId xmlns:a16="http://schemas.microsoft.com/office/drawing/2014/main" id="{8E6B0B5E-1D55-4B56-83AD-4951D349901B}"/>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C28EE582-B7FE-425D-81D6-9877BB951774}"/>
              </a:ext>
            </a:extLst>
          </p:cNvPr>
          <p:cNvSpPr>
            <a:spLocks noGrp="1"/>
          </p:cNvSpPr>
          <p:nvPr>
            <p:ph type="sldNum" sz="quarter" idx="12"/>
          </p:nvPr>
        </p:nvSpPr>
        <p:spPr/>
        <p:txBody>
          <a:bodyPr/>
          <a:lstStyle/>
          <a:p>
            <a:pPr>
              <a:defRPr/>
            </a:pPr>
            <a:fld id="{B5D931A1-A42B-F94C-ADA3-91D74B0ACBA8}" type="slidenum">
              <a:rPr lang="en-GB" smtClean="0"/>
              <a:pPr>
                <a:defRPr/>
              </a:pPr>
              <a:t>31</a:t>
            </a:fld>
            <a:endParaRPr lang="en-GB"/>
          </a:p>
        </p:txBody>
      </p:sp>
      <p:sp>
        <p:nvSpPr>
          <p:cNvPr id="6" name="Content Placeholder 5">
            <a:extLst>
              <a:ext uri="{FF2B5EF4-FFF2-40B4-BE49-F238E27FC236}">
                <a16:creationId xmlns:a16="http://schemas.microsoft.com/office/drawing/2014/main" id="{5ED93A99-2F63-3349-B2B8-8D0B2FA44328}"/>
              </a:ext>
            </a:extLst>
          </p:cNvPr>
          <p:cNvSpPr>
            <a:spLocks noGrp="1"/>
          </p:cNvSpPr>
          <p:nvPr>
            <p:ph idx="1"/>
          </p:nvPr>
        </p:nvSpPr>
        <p:spPr>
          <a:xfrm>
            <a:off x="470262" y="718756"/>
            <a:ext cx="8157007" cy="1368585"/>
          </a:xfrm>
        </p:spPr>
        <p:txBody>
          <a:bodyPr/>
          <a:lstStyle/>
          <a:p>
            <a:r>
              <a:rPr lang="en-US" dirty="0" err="1"/>
              <a:t>Dataframes</a:t>
            </a:r>
            <a:r>
              <a:rPr lang="en-US" dirty="0"/>
              <a:t> must fit in memory… but what if the data is too large to fit in memory?  Or what if the data is already stored in a database?</a:t>
            </a:r>
          </a:p>
          <a:p>
            <a:r>
              <a:rPr lang="en-US" dirty="0"/>
              <a:t>Use SQL!</a:t>
            </a:r>
          </a:p>
        </p:txBody>
      </p:sp>
      <p:sp>
        <p:nvSpPr>
          <p:cNvPr id="8" name="Content Placeholder 2">
            <a:extLst>
              <a:ext uri="{FF2B5EF4-FFF2-40B4-BE49-F238E27FC236}">
                <a16:creationId xmlns:a16="http://schemas.microsoft.com/office/drawing/2014/main" id="{ECC78BFB-66F1-7943-8023-685E97FC28BB}"/>
              </a:ext>
            </a:extLst>
          </p:cNvPr>
          <p:cNvSpPr txBox="1">
            <a:spLocks/>
          </p:cNvSpPr>
          <p:nvPr/>
        </p:nvSpPr>
        <p:spPr>
          <a:xfrm>
            <a:off x="470263" y="1881691"/>
            <a:ext cx="8157007" cy="1467491"/>
          </a:xfrm>
          <a:prstGeom prst="rect">
            <a:avLst/>
          </a:prstGeom>
          <a:solidFill>
            <a:schemeClr val="tx2">
              <a:lumMod val="10000"/>
              <a:lumOff val="90000"/>
            </a:schemeClr>
          </a:solidFill>
          <a:ln>
            <a:noFill/>
          </a:ln>
        </p:spPr>
        <p:txBody>
          <a:bodyPr wrap="square" lIns="91425" tIns="91425" rIns="91425" bIns="91425" anchor="ctr" anchorCtr="0">
            <a:normAutofit lnSpcReduction="10000"/>
          </a:bodyPr>
          <a:lstStyle>
            <a:defPPr marR="0" lvl="0" algn="l" rtl="0">
              <a:lnSpc>
                <a:spcPct val="100000"/>
              </a:lnSpc>
              <a:spcBef>
                <a:spcPts val="0"/>
              </a:spcBef>
              <a:spcAft>
                <a:spcPts val="0"/>
              </a:spcAft>
            </a:defPPr>
            <a:lvl1pPr marL="401638" marR="0" lvl="0" indent="-182563" algn="l" rtl="0">
              <a:lnSpc>
                <a:spcPct val="100000"/>
              </a:lnSpc>
              <a:spcBef>
                <a:spcPts val="480"/>
              </a:spcBef>
              <a:spcAft>
                <a:spcPts val="375"/>
              </a:spcAft>
              <a:buClr>
                <a:srgbClr val="7E241A"/>
              </a:buClr>
              <a:buSzPts val="3480"/>
              <a:buFont typeface="Arial"/>
              <a:buChar char="•"/>
              <a:defRPr sz="1750" b="0" i="0" u="none" strike="noStrike" cap="none">
                <a:solidFill>
                  <a:schemeClr val="dk1"/>
                </a:solidFill>
                <a:latin typeface="Helvetica"/>
                <a:ea typeface="Constantia"/>
                <a:cs typeface="Helvetica"/>
                <a:sym typeface="Constantia"/>
              </a:defRPr>
            </a:lvl1pPr>
            <a:lvl2pPr marL="630238" marR="0" lvl="1" indent="-149225" algn="l" rtl="0">
              <a:lnSpc>
                <a:spcPct val="100000"/>
              </a:lnSpc>
              <a:spcBef>
                <a:spcPts val="440"/>
              </a:spcBef>
              <a:spcAft>
                <a:spcPts val="375"/>
              </a:spcAft>
              <a:buClr>
                <a:srgbClr val="7E241A"/>
              </a:buClr>
              <a:buSzPts val="3190"/>
              <a:buFont typeface="Arial"/>
              <a:buChar char="•"/>
              <a:defRPr sz="1500" b="0" i="0" u="none" strike="noStrike" cap="none">
                <a:solidFill>
                  <a:schemeClr val="dk1"/>
                </a:solidFill>
                <a:latin typeface="Helvetica"/>
                <a:ea typeface="Constantia"/>
                <a:cs typeface="Helvetica"/>
                <a:sym typeface="Constantia"/>
              </a:defRPr>
            </a:lvl2pPr>
            <a:lvl3pPr marL="914400" marR="0" lvl="2" indent="-171450" algn="l" rtl="0">
              <a:lnSpc>
                <a:spcPct val="100000"/>
              </a:lnSpc>
              <a:spcBef>
                <a:spcPts val="400"/>
              </a:spcBef>
              <a:spcAft>
                <a:spcPts val="375"/>
              </a:spcAft>
              <a:buClr>
                <a:srgbClr val="7E241A"/>
              </a:buClr>
              <a:buSzPts val="2900"/>
              <a:buFont typeface="Arial"/>
              <a:buChar char="•"/>
              <a:defRPr sz="1250" b="0" i="0" u="none" strike="noStrike" cap="none">
                <a:solidFill>
                  <a:schemeClr val="dk1"/>
                </a:solidFill>
                <a:latin typeface="Helvetica"/>
                <a:ea typeface="Constantia"/>
                <a:cs typeface="Helvetica"/>
                <a:sym typeface="Constantia"/>
              </a:defRPr>
            </a:lvl3pPr>
            <a:lvl4pPr marL="1143000" marR="0" lvl="3" indent="-128588" algn="l" rtl="0">
              <a:lnSpc>
                <a:spcPct val="100000"/>
              </a:lnSpc>
              <a:spcBef>
                <a:spcPts val="360"/>
              </a:spcBef>
              <a:spcAft>
                <a:spcPts val="375"/>
              </a:spcAft>
              <a:buClr>
                <a:srgbClr val="7E241A"/>
              </a:buClr>
              <a:buSzPts val="2610"/>
              <a:buFont typeface="Arial"/>
              <a:buChar char="•"/>
              <a:defRPr sz="1125" b="0" i="0" u="none" strike="noStrike" cap="none">
                <a:solidFill>
                  <a:schemeClr val="dk1"/>
                </a:solidFill>
                <a:latin typeface="Helvetica"/>
                <a:ea typeface="Constantia"/>
                <a:cs typeface="Helvetica"/>
                <a:sym typeface="Constantia"/>
              </a:defRPr>
            </a:lvl4pPr>
            <a:lvl5pPr marL="1371600" marR="0" lvl="4" indent="-95250" algn="l" rtl="0">
              <a:lnSpc>
                <a:spcPct val="100000"/>
              </a:lnSpc>
              <a:spcBef>
                <a:spcPts val="320"/>
              </a:spcBef>
              <a:spcAft>
                <a:spcPts val="375"/>
              </a:spcAft>
              <a:buClr>
                <a:srgbClr val="7E241A"/>
              </a:buClr>
              <a:buSzPts val="2320"/>
              <a:buFont typeface="Arial"/>
              <a:buChar char="•"/>
              <a:defRPr sz="1000" b="0" i="0" u="none" strike="noStrike" cap="none">
                <a:solidFill>
                  <a:schemeClr val="dk1"/>
                </a:solidFill>
                <a:latin typeface="Helvetica"/>
                <a:ea typeface="Constantia"/>
                <a:cs typeface="Helvetica"/>
                <a:sym typeface="Constantia"/>
              </a:defRPr>
            </a:lvl5pPr>
            <a:lvl6pPr marL="1571562" marR="0" lvl="5" indent="-68596" algn="l" rtl="0">
              <a:lnSpc>
                <a:spcPct val="100000"/>
              </a:lnSpc>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1857301" marR="0" lvl="6" indent="-74935" algn="l" rtl="0">
              <a:lnSpc>
                <a:spcPct val="100000"/>
              </a:lnSpc>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2143039" marR="0" lvl="7" indent="-68573" algn="l" rtl="0">
              <a:lnSpc>
                <a:spcPct val="100000"/>
              </a:lnSpc>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2428778" marR="0" lvl="8" indent="-74912" algn="l" rtl="0">
              <a:lnSpc>
                <a:spcPct val="100000"/>
              </a:lnSpc>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pPr marL="0" indent="0">
              <a:buFont typeface="Arial"/>
              <a:buNone/>
            </a:pPr>
            <a:r>
              <a:rPr lang="en-US" dirty="0" err="1">
                <a:latin typeface="Consolas" panose="020B0609020204030204" pitchFamily="49" charset="0"/>
              </a:rPr>
              <a:t>exec_df.to_sql</a:t>
            </a:r>
            <a:r>
              <a:rPr lang="en-US" dirty="0">
                <a:latin typeface="Consolas" panose="020B0609020204030204" pitchFamily="49" charset="0"/>
              </a:rPr>
              <a:t>('</a:t>
            </a:r>
            <a:r>
              <a:rPr lang="en-US" dirty="0" err="1">
                <a:latin typeface="Consolas" panose="020B0609020204030204" pitchFamily="49" charset="0"/>
              </a:rPr>
              <a:t>temp_exec</a:t>
            </a:r>
            <a:r>
              <a:rPr lang="en-US" dirty="0">
                <a:latin typeface="Consolas" panose="020B0609020204030204" pitchFamily="49" charset="0"/>
              </a:rPr>
              <a:t>', conn, </a:t>
            </a:r>
            <a:r>
              <a:rPr lang="en-US" dirty="0" err="1">
                <a:latin typeface="Consolas" panose="020B0609020204030204" pitchFamily="49" charset="0"/>
              </a:rPr>
              <a:t>if_exists</a:t>
            </a:r>
            <a:r>
              <a:rPr lang="en-US" dirty="0">
                <a:latin typeface="Consolas" panose="020B0609020204030204" pitchFamily="49" charset="0"/>
              </a:rPr>
              <a:t>="replace")</a:t>
            </a:r>
          </a:p>
          <a:p>
            <a:pPr marL="0" indent="0">
              <a:buFont typeface="Arial"/>
              <a:buNone/>
            </a:pPr>
            <a:endParaRPr lang="en-US" dirty="0">
              <a:latin typeface="Consolas" panose="020B0609020204030204" pitchFamily="49" charset="0"/>
            </a:endParaRPr>
          </a:p>
          <a:p>
            <a:pPr marL="0" indent="0">
              <a:buFont typeface="Arial"/>
              <a:buNone/>
            </a:pPr>
            <a:r>
              <a:rPr lang="en-US" dirty="0" err="1">
                <a:latin typeface="Consolas" panose="020B0609020204030204" pitchFamily="49" charset="0"/>
              </a:rPr>
              <a:t>pd.read_sql_query</a:t>
            </a:r>
            <a:r>
              <a:rPr lang="en-US" dirty="0">
                <a:latin typeface="Consolas" panose="020B0609020204030204" pitchFamily="49" charset="0"/>
              </a:rPr>
              <a:t>('select </a:t>
            </a:r>
            <a:r>
              <a:rPr lang="en-US" dirty="0">
                <a:solidFill>
                  <a:srgbClr val="FF0000"/>
                </a:solidFill>
                <a:latin typeface="Consolas" panose="020B0609020204030204" pitchFamily="49" charset="0"/>
              </a:rPr>
              <a:t>name, replace(name, "_", " ") as </a:t>
            </a:r>
            <a:r>
              <a:rPr lang="en-US" dirty="0" err="1">
                <a:solidFill>
                  <a:srgbClr val="FF0000"/>
                </a:solidFill>
                <a:latin typeface="Consolas" panose="020B0609020204030204" pitchFamily="49" charset="0"/>
              </a:rPr>
              <a:t>clean_name</a:t>
            </a:r>
            <a:r>
              <a:rPr lang="en-US" dirty="0">
                <a:latin typeface="Consolas" panose="020B0609020204030204" pitchFamily="49" charset="0"/>
              </a:rPr>
              <a:t> from </a:t>
            </a:r>
            <a:r>
              <a:rPr lang="en-US" dirty="0" err="1">
                <a:latin typeface="Consolas" panose="020B0609020204030204" pitchFamily="49" charset="0"/>
              </a:rPr>
              <a:t>temp_exec</a:t>
            </a:r>
            <a:r>
              <a:rPr lang="en-US" dirty="0">
                <a:latin typeface="Consolas" panose="020B0609020204030204" pitchFamily="49" charset="0"/>
              </a:rPr>
              <a:t>', conn)</a:t>
            </a:r>
          </a:p>
        </p:txBody>
      </p:sp>
      <p:pic>
        <p:nvPicPr>
          <p:cNvPr id="11" name="Picture 10">
            <a:extLst>
              <a:ext uri="{FF2B5EF4-FFF2-40B4-BE49-F238E27FC236}">
                <a16:creationId xmlns:a16="http://schemas.microsoft.com/office/drawing/2014/main" id="{3FAD9393-B8A6-E445-AB53-F217E39EE547}"/>
              </a:ext>
            </a:extLst>
          </p:cNvPr>
          <p:cNvPicPr>
            <a:picLocks noChangeAspect="1"/>
          </p:cNvPicPr>
          <p:nvPr/>
        </p:nvPicPr>
        <p:blipFill>
          <a:blip r:embed="rId3"/>
          <a:stretch>
            <a:fillRect/>
          </a:stretch>
        </p:blipFill>
        <p:spPr>
          <a:xfrm>
            <a:off x="1922848" y="3349182"/>
            <a:ext cx="4626232" cy="2146190"/>
          </a:xfrm>
          <a:prstGeom prst="rect">
            <a:avLst/>
          </a:prstGeom>
        </p:spPr>
      </p:pic>
    </p:spTree>
    <p:extLst>
      <p:ext uri="{BB962C8B-B14F-4D97-AF65-F5344CB8AC3E}">
        <p14:creationId xmlns:p14="http://schemas.microsoft.com/office/powerpoint/2010/main" val="26749447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1C659-7002-407E-A564-C32B764766C8}"/>
              </a:ext>
            </a:extLst>
          </p:cNvPr>
          <p:cNvSpPr>
            <a:spLocks noGrp="1"/>
          </p:cNvSpPr>
          <p:nvPr>
            <p:ph type="title"/>
          </p:nvPr>
        </p:nvSpPr>
        <p:spPr>
          <a:xfrm>
            <a:off x="470263" y="0"/>
            <a:ext cx="8157007" cy="1089755"/>
          </a:xfrm>
        </p:spPr>
        <p:txBody>
          <a:bodyPr/>
          <a:lstStyle/>
          <a:p>
            <a:r>
              <a:rPr lang="en-US" dirty="0"/>
              <a:t>Another Bulk Operation:  </a:t>
            </a:r>
            <a:br>
              <a:rPr lang="en-US" dirty="0"/>
            </a:br>
            <a:r>
              <a:rPr lang="en-US" dirty="0"/>
              <a:t>Selecting Only </a:t>
            </a:r>
            <a:r>
              <a:rPr lang="en-US" i="1" dirty="0"/>
              <a:t>Some</a:t>
            </a:r>
            <a:r>
              <a:rPr lang="en-US" dirty="0"/>
              <a:t> of the Rows</a:t>
            </a:r>
            <a:endParaRPr lang="en-US" i="1" dirty="0"/>
          </a:p>
        </p:txBody>
      </p:sp>
      <p:sp>
        <p:nvSpPr>
          <p:cNvPr id="4" name="Footer Placeholder 3">
            <a:extLst>
              <a:ext uri="{FF2B5EF4-FFF2-40B4-BE49-F238E27FC236}">
                <a16:creationId xmlns:a16="http://schemas.microsoft.com/office/drawing/2014/main" id="{E5B65972-0278-4235-A5E2-D67FD4D75C86}"/>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3EF440E5-B420-4334-8DF2-CEB5645BD4CC}"/>
              </a:ext>
            </a:extLst>
          </p:cNvPr>
          <p:cNvSpPr>
            <a:spLocks noGrp="1"/>
          </p:cNvSpPr>
          <p:nvPr>
            <p:ph type="sldNum" sz="quarter" idx="12"/>
          </p:nvPr>
        </p:nvSpPr>
        <p:spPr/>
        <p:txBody>
          <a:bodyPr/>
          <a:lstStyle/>
          <a:p>
            <a:pPr>
              <a:defRPr/>
            </a:pPr>
            <a:fld id="{B5D931A1-A42B-F94C-ADA3-91D74B0ACBA8}" type="slidenum">
              <a:rPr lang="en-GB" smtClean="0"/>
              <a:pPr>
                <a:defRPr/>
              </a:pPr>
              <a:t>32</a:t>
            </a:fld>
            <a:endParaRPr lang="en-GB"/>
          </a:p>
        </p:txBody>
      </p:sp>
      <p:pic>
        <p:nvPicPr>
          <p:cNvPr id="8" name="Picture 7" descr="A screenshot of a cell phone&#10;&#10;Description automatically generated">
            <a:extLst>
              <a:ext uri="{FF2B5EF4-FFF2-40B4-BE49-F238E27FC236}">
                <a16:creationId xmlns:a16="http://schemas.microsoft.com/office/drawing/2014/main" id="{637EFB27-4FD3-C44E-8B6B-57D37DE5732A}"/>
              </a:ext>
            </a:extLst>
          </p:cNvPr>
          <p:cNvPicPr>
            <a:picLocks noChangeAspect="1"/>
          </p:cNvPicPr>
          <p:nvPr/>
        </p:nvPicPr>
        <p:blipFill>
          <a:blip r:embed="rId3"/>
          <a:stretch>
            <a:fillRect/>
          </a:stretch>
        </p:blipFill>
        <p:spPr>
          <a:xfrm>
            <a:off x="607491" y="1155703"/>
            <a:ext cx="3276600" cy="2489200"/>
          </a:xfrm>
          <a:prstGeom prst="rect">
            <a:avLst/>
          </a:prstGeom>
        </p:spPr>
      </p:pic>
      <p:sp>
        <p:nvSpPr>
          <p:cNvPr id="12" name="TextBox 11">
            <a:extLst>
              <a:ext uri="{FF2B5EF4-FFF2-40B4-BE49-F238E27FC236}">
                <a16:creationId xmlns:a16="http://schemas.microsoft.com/office/drawing/2014/main" id="{265074DB-1169-5948-93E2-147E530DCA5F}"/>
              </a:ext>
            </a:extLst>
          </p:cNvPr>
          <p:cNvSpPr txBox="1"/>
          <p:nvPr/>
        </p:nvSpPr>
        <p:spPr>
          <a:xfrm>
            <a:off x="607491" y="3954162"/>
            <a:ext cx="364202" cy="307777"/>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3029894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1C659-7002-407E-A564-C32B764766C8}"/>
              </a:ext>
            </a:extLst>
          </p:cNvPr>
          <p:cNvSpPr>
            <a:spLocks noGrp="1"/>
          </p:cNvSpPr>
          <p:nvPr>
            <p:ph type="title"/>
          </p:nvPr>
        </p:nvSpPr>
        <p:spPr>
          <a:xfrm>
            <a:off x="470263" y="0"/>
            <a:ext cx="8157007" cy="1089755"/>
          </a:xfrm>
        </p:spPr>
        <p:txBody>
          <a:bodyPr/>
          <a:lstStyle/>
          <a:p>
            <a:r>
              <a:rPr lang="en-US" dirty="0"/>
              <a:t>Another Bulk Operation:  </a:t>
            </a:r>
            <a:br>
              <a:rPr lang="en-US" dirty="0"/>
            </a:br>
            <a:r>
              <a:rPr lang="en-US" dirty="0"/>
              <a:t>Selecting Only </a:t>
            </a:r>
            <a:r>
              <a:rPr lang="en-US" i="1" dirty="0"/>
              <a:t>Some</a:t>
            </a:r>
            <a:r>
              <a:rPr lang="en-US" dirty="0"/>
              <a:t> of the Rows</a:t>
            </a:r>
            <a:endParaRPr lang="en-US" i="1" dirty="0"/>
          </a:p>
        </p:txBody>
      </p:sp>
      <p:sp>
        <p:nvSpPr>
          <p:cNvPr id="4" name="Footer Placeholder 3">
            <a:extLst>
              <a:ext uri="{FF2B5EF4-FFF2-40B4-BE49-F238E27FC236}">
                <a16:creationId xmlns:a16="http://schemas.microsoft.com/office/drawing/2014/main" id="{E5B65972-0278-4235-A5E2-D67FD4D75C86}"/>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3EF440E5-B420-4334-8DF2-CEB5645BD4CC}"/>
              </a:ext>
            </a:extLst>
          </p:cNvPr>
          <p:cNvSpPr>
            <a:spLocks noGrp="1"/>
          </p:cNvSpPr>
          <p:nvPr>
            <p:ph type="sldNum" sz="quarter" idx="12"/>
          </p:nvPr>
        </p:nvSpPr>
        <p:spPr/>
        <p:txBody>
          <a:bodyPr/>
          <a:lstStyle/>
          <a:p>
            <a:pPr>
              <a:defRPr/>
            </a:pPr>
            <a:fld id="{B5D931A1-A42B-F94C-ADA3-91D74B0ACBA8}" type="slidenum">
              <a:rPr lang="en-GB" smtClean="0"/>
              <a:pPr>
                <a:defRPr/>
              </a:pPr>
              <a:t>33</a:t>
            </a:fld>
            <a:endParaRPr lang="en-GB"/>
          </a:p>
        </p:txBody>
      </p:sp>
      <p:pic>
        <p:nvPicPr>
          <p:cNvPr id="8" name="Picture 7" descr="A screenshot of a cell phone&#10;&#10;Description automatically generated">
            <a:extLst>
              <a:ext uri="{FF2B5EF4-FFF2-40B4-BE49-F238E27FC236}">
                <a16:creationId xmlns:a16="http://schemas.microsoft.com/office/drawing/2014/main" id="{637EFB27-4FD3-C44E-8B6B-57D37DE5732A}"/>
              </a:ext>
            </a:extLst>
          </p:cNvPr>
          <p:cNvPicPr>
            <a:picLocks noChangeAspect="1"/>
          </p:cNvPicPr>
          <p:nvPr/>
        </p:nvPicPr>
        <p:blipFill>
          <a:blip r:embed="rId3"/>
          <a:stretch>
            <a:fillRect/>
          </a:stretch>
        </p:blipFill>
        <p:spPr>
          <a:xfrm>
            <a:off x="607491" y="1155703"/>
            <a:ext cx="3276600" cy="2489200"/>
          </a:xfrm>
          <a:prstGeom prst="rect">
            <a:avLst/>
          </a:prstGeom>
        </p:spPr>
      </p:pic>
      <p:pic>
        <p:nvPicPr>
          <p:cNvPr id="9" name="Picture 8">
            <a:extLst>
              <a:ext uri="{FF2B5EF4-FFF2-40B4-BE49-F238E27FC236}">
                <a16:creationId xmlns:a16="http://schemas.microsoft.com/office/drawing/2014/main" id="{3F79380E-E8E2-0F44-B376-B66D489ABBF6}"/>
              </a:ext>
            </a:extLst>
          </p:cNvPr>
          <p:cNvPicPr>
            <a:picLocks noChangeAspect="1"/>
          </p:cNvPicPr>
          <p:nvPr/>
        </p:nvPicPr>
        <p:blipFill>
          <a:blip r:embed="rId4"/>
          <a:stretch>
            <a:fillRect/>
          </a:stretch>
        </p:blipFill>
        <p:spPr>
          <a:xfrm>
            <a:off x="4636294" y="1155703"/>
            <a:ext cx="3784600" cy="2489200"/>
          </a:xfrm>
          <a:prstGeom prst="rect">
            <a:avLst/>
          </a:prstGeom>
        </p:spPr>
      </p:pic>
      <p:sp>
        <p:nvSpPr>
          <p:cNvPr id="10" name="TextBox 9">
            <a:extLst>
              <a:ext uri="{FF2B5EF4-FFF2-40B4-BE49-F238E27FC236}">
                <a16:creationId xmlns:a16="http://schemas.microsoft.com/office/drawing/2014/main" id="{5013FA90-E40C-3548-9D55-2DB0735C9FAB}"/>
              </a:ext>
            </a:extLst>
          </p:cNvPr>
          <p:cNvSpPr txBox="1"/>
          <p:nvPr/>
        </p:nvSpPr>
        <p:spPr>
          <a:xfrm>
            <a:off x="607491" y="3954162"/>
            <a:ext cx="364202" cy="307777"/>
          </a:xfrm>
          <a:prstGeom prst="rect">
            <a:avLst/>
          </a:prstGeom>
          <a:noFill/>
        </p:spPr>
        <p:txBody>
          <a:bodyPr wrap="none" rtlCol="0">
            <a:spAutoFit/>
          </a:bodyPr>
          <a:lstStyle/>
          <a:p>
            <a:r>
              <a:rPr lang="en-US" dirty="0"/>
              <a:t>…</a:t>
            </a:r>
          </a:p>
        </p:txBody>
      </p:sp>
      <p:sp>
        <p:nvSpPr>
          <p:cNvPr id="12" name="TextBox 11">
            <a:extLst>
              <a:ext uri="{FF2B5EF4-FFF2-40B4-BE49-F238E27FC236}">
                <a16:creationId xmlns:a16="http://schemas.microsoft.com/office/drawing/2014/main" id="{F5243AD1-A3AE-B847-8C98-2131B5D1F5E8}"/>
              </a:ext>
            </a:extLst>
          </p:cNvPr>
          <p:cNvSpPr txBox="1"/>
          <p:nvPr/>
        </p:nvSpPr>
        <p:spPr>
          <a:xfrm>
            <a:off x="4389899" y="3954161"/>
            <a:ext cx="364202" cy="307777"/>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30637078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1C659-7002-407E-A564-C32B764766C8}"/>
              </a:ext>
            </a:extLst>
          </p:cNvPr>
          <p:cNvSpPr>
            <a:spLocks noGrp="1"/>
          </p:cNvSpPr>
          <p:nvPr>
            <p:ph type="title"/>
          </p:nvPr>
        </p:nvSpPr>
        <p:spPr>
          <a:xfrm>
            <a:off x="470263" y="0"/>
            <a:ext cx="8157007" cy="1089755"/>
          </a:xfrm>
        </p:spPr>
        <p:txBody>
          <a:bodyPr/>
          <a:lstStyle/>
          <a:p>
            <a:r>
              <a:rPr lang="en-US" dirty="0"/>
              <a:t>Another Bulk Operation:  </a:t>
            </a:r>
            <a:br>
              <a:rPr lang="en-US" dirty="0"/>
            </a:br>
            <a:r>
              <a:rPr lang="en-US" dirty="0"/>
              <a:t>Selecting Only </a:t>
            </a:r>
            <a:r>
              <a:rPr lang="en-US" i="1" dirty="0"/>
              <a:t>Some</a:t>
            </a:r>
            <a:r>
              <a:rPr lang="en-US" dirty="0"/>
              <a:t> of the Rows</a:t>
            </a:r>
            <a:endParaRPr lang="en-US" i="1" dirty="0"/>
          </a:p>
        </p:txBody>
      </p:sp>
      <p:sp>
        <p:nvSpPr>
          <p:cNvPr id="4" name="Footer Placeholder 3">
            <a:extLst>
              <a:ext uri="{FF2B5EF4-FFF2-40B4-BE49-F238E27FC236}">
                <a16:creationId xmlns:a16="http://schemas.microsoft.com/office/drawing/2014/main" id="{E5B65972-0278-4235-A5E2-D67FD4D75C86}"/>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3EF440E5-B420-4334-8DF2-CEB5645BD4CC}"/>
              </a:ext>
            </a:extLst>
          </p:cNvPr>
          <p:cNvSpPr>
            <a:spLocks noGrp="1"/>
          </p:cNvSpPr>
          <p:nvPr>
            <p:ph type="sldNum" sz="quarter" idx="12"/>
          </p:nvPr>
        </p:nvSpPr>
        <p:spPr/>
        <p:txBody>
          <a:bodyPr/>
          <a:lstStyle/>
          <a:p>
            <a:pPr>
              <a:defRPr/>
            </a:pPr>
            <a:fld id="{B5D931A1-A42B-F94C-ADA3-91D74B0ACBA8}" type="slidenum">
              <a:rPr lang="en-GB" smtClean="0"/>
              <a:pPr>
                <a:defRPr/>
              </a:pPr>
              <a:t>34</a:t>
            </a:fld>
            <a:endParaRPr lang="en-GB"/>
          </a:p>
        </p:txBody>
      </p:sp>
      <p:pic>
        <p:nvPicPr>
          <p:cNvPr id="8" name="Picture 7" descr="A screenshot of a cell phone&#10;&#10;Description automatically generated">
            <a:extLst>
              <a:ext uri="{FF2B5EF4-FFF2-40B4-BE49-F238E27FC236}">
                <a16:creationId xmlns:a16="http://schemas.microsoft.com/office/drawing/2014/main" id="{637EFB27-4FD3-C44E-8B6B-57D37DE5732A}"/>
              </a:ext>
            </a:extLst>
          </p:cNvPr>
          <p:cNvPicPr>
            <a:picLocks noChangeAspect="1"/>
          </p:cNvPicPr>
          <p:nvPr/>
        </p:nvPicPr>
        <p:blipFill>
          <a:blip r:embed="rId3"/>
          <a:stretch>
            <a:fillRect/>
          </a:stretch>
        </p:blipFill>
        <p:spPr>
          <a:xfrm>
            <a:off x="607491" y="1155703"/>
            <a:ext cx="3276600" cy="2489200"/>
          </a:xfrm>
          <a:prstGeom prst="rect">
            <a:avLst/>
          </a:prstGeom>
        </p:spPr>
      </p:pic>
      <p:pic>
        <p:nvPicPr>
          <p:cNvPr id="9" name="Picture 8">
            <a:extLst>
              <a:ext uri="{FF2B5EF4-FFF2-40B4-BE49-F238E27FC236}">
                <a16:creationId xmlns:a16="http://schemas.microsoft.com/office/drawing/2014/main" id="{3F79380E-E8E2-0F44-B376-B66D489ABBF6}"/>
              </a:ext>
            </a:extLst>
          </p:cNvPr>
          <p:cNvPicPr>
            <a:picLocks noChangeAspect="1"/>
          </p:cNvPicPr>
          <p:nvPr/>
        </p:nvPicPr>
        <p:blipFill>
          <a:blip r:embed="rId4"/>
          <a:stretch>
            <a:fillRect/>
          </a:stretch>
        </p:blipFill>
        <p:spPr>
          <a:xfrm>
            <a:off x="4636294" y="1155703"/>
            <a:ext cx="3784600" cy="2489200"/>
          </a:xfrm>
          <a:prstGeom prst="rect">
            <a:avLst/>
          </a:prstGeom>
        </p:spPr>
      </p:pic>
      <p:pic>
        <p:nvPicPr>
          <p:cNvPr id="11" name="Picture 10">
            <a:extLst>
              <a:ext uri="{FF2B5EF4-FFF2-40B4-BE49-F238E27FC236}">
                <a16:creationId xmlns:a16="http://schemas.microsoft.com/office/drawing/2014/main" id="{F9E97902-747C-2C4A-ADA4-611EC40021ED}"/>
              </a:ext>
            </a:extLst>
          </p:cNvPr>
          <p:cNvPicPr>
            <a:picLocks noChangeAspect="1"/>
          </p:cNvPicPr>
          <p:nvPr/>
        </p:nvPicPr>
        <p:blipFill>
          <a:blip r:embed="rId5"/>
          <a:stretch>
            <a:fillRect/>
          </a:stretch>
        </p:blipFill>
        <p:spPr>
          <a:xfrm>
            <a:off x="607491" y="3896672"/>
            <a:ext cx="7251700" cy="1308100"/>
          </a:xfrm>
          <a:prstGeom prst="rect">
            <a:avLst/>
          </a:prstGeom>
        </p:spPr>
      </p:pic>
    </p:spTree>
    <p:extLst>
      <p:ext uri="{BB962C8B-B14F-4D97-AF65-F5344CB8AC3E}">
        <p14:creationId xmlns:p14="http://schemas.microsoft.com/office/powerpoint/2010/main" val="24288420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E1F33-7BE5-4C4F-B5D2-FACC9BB2922F}"/>
              </a:ext>
            </a:extLst>
          </p:cNvPr>
          <p:cNvSpPr>
            <a:spLocks noGrp="1"/>
          </p:cNvSpPr>
          <p:nvPr>
            <p:ph type="title"/>
          </p:nvPr>
        </p:nvSpPr>
        <p:spPr/>
        <p:txBody>
          <a:bodyPr/>
          <a:lstStyle/>
          <a:p>
            <a:r>
              <a:rPr lang="en-US" i="1" dirty="0"/>
              <a:t>Selection</a:t>
            </a:r>
            <a:r>
              <a:rPr lang="en-US" dirty="0"/>
              <a:t> in SQL…</a:t>
            </a:r>
          </a:p>
        </p:txBody>
      </p:sp>
      <p:sp>
        <p:nvSpPr>
          <p:cNvPr id="4" name="Footer Placeholder 3">
            <a:extLst>
              <a:ext uri="{FF2B5EF4-FFF2-40B4-BE49-F238E27FC236}">
                <a16:creationId xmlns:a16="http://schemas.microsoft.com/office/drawing/2014/main" id="{8675C0A6-F625-44D5-8117-8D9307CADDF6}"/>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DAF09D72-111A-4EE5-9A30-FE5491E89DC5}"/>
              </a:ext>
            </a:extLst>
          </p:cNvPr>
          <p:cNvSpPr>
            <a:spLocks noGrp="1"/>
          </p:cNvSpPr>
          <p:nvPr>
            <p:ph type="sldNum" sz="quarter" idx="12"/>
          </p:nvPr>
        </p:nvSpPr>
        <p:spPr/>
        <p:txBody>
          <a:bodyPr/>
          <a:lstStyle/>
          <a:p>
            <a:pPr>
              <a:defRPr/>
            </a:pPr>
            <a:fld id="{B5D931A1-A42B-F94C-ADA3-91D74B0ACBA8}" type="slidenum">
              <a:rPr lang="en-GB" smtClean="0"/>
              <a:pPr>
                <a:defRPr/>
              </a:pPr>
              <a:t>35</a:t>
            </a:fld>
            <a:endParaRPr lang="en-GB"/>
          </a:p>
        </p:txBody>
      </p:sp>
      <p:sp>
        <p:nvSpPr>
          <p:cNvPr id="7" name="TextBox 6">
            <a:extLst>
              <a:ext uri="{FF2B5EF4-FFF2-40B4-BE49-F238E27FC236}">
                <a16:creationId xmlns:a16="http://schemas.microsoft.com/office/drawing/2014/main" id="{605C1628-A170-47CD-8C44-74CFB36A115E}"/>
              </a:ext>
            </a:extLst>
          </p:cNvPr>
          <p:cNvSpPr txBox="1"/>
          <p:nvPr/>
        </p:nvSpPr>
        <p:spPr>
          <a:xfrm>
            <a:off x="1163819" y="3873166"/>
            <a:ext cx="6769100" cy="646331"/>
          </a:xfrm>
          <a:prstGeom prst="rect">
            <a:avLst/>
          </a:prstGeom>
          <a:noFill/>
        </p:spPr>
        <p:txBody>
          <a:bodyPr wrap="square" rtlCol="0">
            <a:spAutoFit/>
          </a:bodyPr>
          <a:lstStyle/>
          <a:p>
            <a:r>
              <a:rPr lang="en-US" sz="1800" i="1" dirty="0">
                <a:solidFill>
                  <a:schemeClr val="accent5">
                    <a:lumMod val="75000"/>
                  </a:schemeClr>
                </a:solidFill>
              </a:rPr>
              <a:t>We’ll see later:  with SQL the database can use indexing</a:t>
            </a:r>
          </a:p>
          <a:p>
            <a:r>
              <a:rPr lang="en-US" sz="1800" i="1" dirty="0">
                <a:solidFill>
                  <a:schemeClr val="accent5">
                    <a:lumMod val="75000"/>
                  </a:schemeClr>
                </a:solidFill>
              </a:rPr>
              <a:t>or </a:t>
            </a:r>
            <a:r>
              <a:rPr lang="en-US" sz="1800" i="1" dirty="0" err="1">
                <a:solidFill>
                  <a:schemeClr val="accent5">
                    <a:lumMod val="75000"/>
                  </a:schemeClr>
                </a:solidFill>
              </a:rPr>
              <a:t>sharding</a:t>
            </a:r>
            <a:r>
              <a:rPr lang="en-US" sz="1800" i="1" dirty="0">
                <a:solidFill>
                  <a:schemeClr val="accent5">
                    <a:lumMod val="75000"/>
                  </a:schemeClr>
                </a:solidFill>
              </a:rPr>
              <a:t> to make this fast and/or parallelized!</a:t>
            </a:r>
            <a:endParaRPr lang="en-US" i="1" dirty="0">
              <a:solidFill>
                <a:schemeClr val="accent5">
                  <a:lumMod val="75000"/>
                </a:schemeClr>
              </a:solidFill>
            </a:endParaRPr>
          </a:p>
        </p:txBody>
      </p:sp>
      <p:pic>
        <p:nvPicPr>
          <p:cNvPr id="10" name="Content Placeholder 9" descr="A screenshot of a cell phone&#10;&#10;Description automatically generated">
            <a:extLst>
              <a:ext uri="{FF2B5EF4-FFF2-40B4-BE49-F238E27FC236}">
                <a16:creationId xmlns:a16="http://schemas.microsoft.com/office/drawing/2014/main" id="{4CBA1A85-5370-9E47-8AB5-ABDE060E3DD8}"/>
              </a:ext>
            </a:extLst>
          </p:cNvPr>
          <p:cNvPicPr>
            <a:picLocks noGrp="1" noChangeAspect="1"/>
          </p:cNvPicPr>
          <p:nvPr>
            <p:ph idx="1"/>
          </p:nvPr>
        </p:nvPicPr>
        <p:blipFill>
          <a:blip r:embed="rId3"/>
          <a:stretch>
            <a:fillRect/>
          </a:stretch>
        </p:blipFill>
        <p:spPr>
          <a:xfrm>
            <a:off x="492918" y="1668162"/>
            <a:ext cx="8220510" cy="1428601"/>
          </a:xfrm>
        </p:spPr>
      </p:pic>
    </p:spTree>
    <p:extLst>
      <p:ext uri="{BB962C8B-B14F-4D97-AF65-F5344CB8AC3E}">
        <p14:creationId xmlns:p14="http://schemas.microsoft.com/office/powerpoint/2010/main" val="36527009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24C74-DE9E-4FD5-8CCE-269410C1A516}"/>
              </a:ext>
            </a:extLst>
          </p:cNvPr>
          <p:cNvSpPr>
            <a:spLocks noGrp="1"/>
          </p:cNvSpPr>
          <p:nvPr>
            <p:ph type="title"/>
          </p:nvPr>
        </p:nvSpPr>
        <p:spPr/>
        <p:txBody>
          <a:bodyPr/>
          <a:lstStyle/>
          <a:p>
            <a:r>
              <a:rPr lang="en-US" dirty="0"/>
              <a:t>Now We Have a Basic Set of Operations</a:t>
            </a:r>
            <a:br>
              <a:rPr lang="en-US" dirty="0"/>
            </a:br>
            <a:r>
              <a:rPr lang="en-US" dirty="0"/>
              <a:t>Over (Single) Tables</a:t>
            </a:r>
          </a:p>
        </p:txBody>
      </p:sp>
      <p:sp>
        <p:nvSpPr>
          <p:cNvPr id="3" name="Content Placeholder 2">
            <a:extLst>
              <a:ext uri="{FF2B5EF4-FFF2-40B4-BE49-F238E27FC236}">
                <a16:creationId xmlns:a16="http://schemas.microsoft.com/office/drawing/2014/main" id="{2815BA3C-F754-497D-86CF-32BB5F50B072}"/>
              </a:ext>
            </a:extLst>
          </p:cNvPr>
          <p:cNvSpPr>
            <a:spLocks noGrp="1"/>
          </p:cNvSpPr>
          <p:nvPr>
            <p:ph idx="1"/>
          </p:nvPr>
        </p:nvSpPr>
        <p:spPr/>
        <p:txBody>
          <a:bodyPr/>
          <a:lstStyle/>
          <a:p>
            <a:pPr>
              <a:buSzPct val="150000"/>
            </a:pPr>
            <a:r>
              <a:rPr lang="en-US" dirty="0"/>
              <a:t>Projection – pull out a “slice” of the table on certain columns</a:t>
            </a:r>
          </a:p>
          <a:p>
            <a:pPr>
              <a:buSzPct val="150000"/>
            </a:pPr>
            <a:r>
              <a:rPr lang="en-US" dirty="0"/>
              <a:t>Selection – pull out rows matching conditions</a:t>
            </a:r>
          </a:p>
          <a:p>
            <a:pPr>
              <a:buSzPct val="150000"/>
            </a:pPr>
            <a:r>
              <a:rPr lang="en-US" b="1" dirty="0"/>
              <a:t>apply()</a:t>
            </a:r>
            <a:r>
              <a:rPr lang="en-US" dirty="0"/>
              <a:t> to compute over columns</a:t>
            </a:r>
          </a:p>
          <a:p>
            <a:pPr>
              <a:buSzPct val="150000"/>
            </a:pPr>
            <a:r>
              <a:rPr lang="en-US" dirty="0"/>
              <a:t>In-place updates for </a:t>
            </a:r>
            <a:r>
              <a:rPr lang="en-US" dirty="0" err="1"/>
              <a:t>Dataframes</a:t>
            </a:r>
            <a:endParaRPr lang="en-US" dirty="0"/>
          </a:p>
          <a:p>
            <a:pPr>
              <a:buSzPct val="150000"/>
            </a:pPr>
            <a:endParaRPr lang="en-US" dirty="0"/>
          </a:p>
          <a:p>
            <a:pPr>
              <a:buSzPct val="150000"/>
            </a:pPr>
            <a:r>
              <a:rPr lang="en-US" dirty="0"/>
              <a:t>Basic SQL:  </a:t>
            </a:r>
            <a:r>
              <a:rPr lang="en-US" b="1" dirty="0">
                <a:solidFill>
                  <a:schemeClr val="accent1"/>
                </a:solidFill>
              </a:rPr>
              <a:t>select</a:t>
            </a:r>
            <a:r>
              <a:rPr lang="en-US" dirty="0">
                <a:solidFill>
                  <a:schemeClr val="accent1"/>
                </a:solidFill>
              </a:rPr>
              <a:t> </a:t>
            </a:r>
            <a:r>
              <a:rPr lang="en-US" i="1" dirty="0">
                <a:solidFill>
                  <a:schemeClr val="accent1"/>
                </a:solidFill>
              </a:rPr>
              <a:t>columns, expressions</a:t>
            </a:r>
            <a:r>
              <a:rPr lang="en-US" dirty="0">
                <a:solidFill>
                  <a:schemeClr val="accent1"/>
                </a:solidFill>
              </a:rPr>
              <a:t> </a:t>
            </a:r>
            <a:r>
              <a:rPr lang="en-US" b="1" dirty="0">
                <a:solidFill>
                  <a:schemeClr val="accent1"/>
                </a:solidFill>
              </a:rPr>
              <a:t>from</a:t>
            </a:r>
            <a:r>
              <a:rPr lang="en-US" dirty="0">
                <a:solidFill>
                  <a:schemeClr val="accent1"/>
                </a:solidFill>
              </a:rPr>
              <a:t> </a:t>
            </a:r>
            <a:r>
              <a:rPr lang="en-US" i="1" dirty="0">
                <a:solidFill>
                  <a:schemeClr val="accent1"/>
                </a:solidFill>
              </a:rPr>
              <a:t>table</a:t>
            </a:r>
            <a:r>
              <a:rPr lang="en-US" dirty="0">
                <a:solidFill>
                  <a:schemeClr val="accent1"/>
                </a:solidFill>
              </a:rPr>
              <a:t> </a:t>
            </a:r>
            <a:r>
              <a:rPr lang="en-US" b="1" dirty="0">
                <a:solidFill>
                  <a:schemeClr val="accent1"/>
                </a:solidFill>
              </a:rPr>
              <a:t>where</a:t>
            </a:r>
            <a:r>
              <a:rPr lang="en-US" dirty="0">
                <a:solidFill>
                  <a:schemeClr val="accent1"/>
                </a:solidFill>
              </a:rPr>
              <a:t> </a:t>
            </a:r>
            <a:r>
              <a:rPr lang="en-US" i="1" dirty="0">
                <a:solidFill>
                  <a:schemeClr val="accent1"/>
                </a:solidFill>
              </a:rPr>
              <a:t>conditions</a:t>
            </a:r>
            <a:endParaRPr lang="en-US" dirty="0">
              <a:solidFill>
                <a:schemeClr val="accent1"/>
              </a:solidFill>
            </a:endParaRPr>
          </a:p>
          <a:p>
            <a:endParaRPr lang="en-US" dirty="0"/>
          </a:p>
        </p:txBody>
      </p:sp>
      <p:sp>
        <p:nvSpPr>
          <p:cNvPr id="4" name="Footer Placeholder 3">
            <a:extLst>
              <a:ext uri="{FF2B5EF4-FFF2-40B4-BE49-F238E27FC236}">
                <a16:creationId xmlns:a16="http://schemas.microsoft.com/office/drawing/2014/main" id="{6385E42E-DBE9-47D3-A4BB-1385EBBD128A}"/>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881A1868-17DB-4F37-B38C-8EAD413F028E}"/>
              </a:ext>
            </a:extLst>
          </p:cNvPr>
          <p:cNvSpPr>
            <a:spLocks noGrp="1"/>
          </p:cNvSpPr>
          <p:nvPr>
            <p:ph type="sldNum" sz="quarter" idx="12"/>
          </p:nvPr>
        </p:nvSpPr>
        <p:spPr/>
        <p:txBody>
          <a:bodyPr/>
          <a:lstStyle/>
          <a:p>
            <a:pPr>
              <a:defRPr/>
            </a:pPr>
            <a:fld id="{B5D931A1-A42B-F94C-ADA3-91D74B0ACBA8}" type="slidenum">
              <a:rPr lang="en-GB" smtClean="0"/>
              <a:pPr>
                <a:defRPr/>
              </a:pPr>
              <a:t>36</a:t>
            </a:fld>
            <a:endParaRPr lang="en-GB"/>
          </a:p>
        </p:txBody>
      </p:sp>
    </p:spTree>
    <p:extLst>
      <p:ext uri="{BB962C8B-B14F-4D97-AF65-F5344CB8AC3E}">
        <p14:creationId xmlns:p14="http://schemas.microsoft.com/office/powerpoint/2010/main" val="15145109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148F127-F070-40E6-B66F-95682E49F69B}"/>
              </a:ext>
            </a:extLst>
          </p:cNvPr>
          <p:cNvSpPr>
            <a:spLocks noGrp="1"/>
          </p:cNvSpPr>
          <p:nvPr>
            <p:ph type="title"/>
          </p:nvPr>
        </p:nvSpPr>
        <p:spPr/>
        <p:txBody>
          <a:bodyPr/>
          <a:lstStyle/>
          <a:p>
            <a:r>
              <a:rPr lang="en-US" dirty="0"/>
              <a:t>Linking Data</a:t>
            </a:r>
          </a:p>
        </p:txBody>
      </p:sp>
      <p:sp>
        <p:nvSpPr>
          <p:cNvPr id="7" name="Text Placeholder 6">
            <a:extLst>
              <a:ext uri="{FF2B5EF4-FFF2-40B4-BE49-F238E27FC236}">
                <a16:creationId xmlns:a16="http://schemas.microsoft.com/office/drawing/2014/main" id="{94851B68-9795-4472-B580-6D0DD263FC26}"/>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82BCB907-FE94-4291-B0A8-E1474CFF5F1B}"/>
              </a:ext>
            </a:extLst>
          </p:cNvPr>
          <p:cNvSpPr>
            <a:spLocks noGrp="1"/>
          </p:cNvSpPr>
          <p:nvPr>
            <p:ph type="ftr" sz="quarter" idx="4294967295"/>
          </p:nvPr>
        </p:nvSpPr>
        <p:spPr>
          <a:xfrm>
            <a:off x="490888" y="5258597"/>
            <a:ext cx="6751457" cy="349126"/>
          </a:xfrm>
        </p:spPr>
        <p:txBody>
          <a:bodyPr/>
          <a:lstStyle/>
          <a:p>
            <a:pPr>
              <a:defRPr/>
            </a:pPr>
            <a:endParaRPr lang="en-GB"/>
          </a:p>
        </p:txBody>
      </p:sp>
      <p:sp>
        <p:nvSpPr>
          <p:cNvPr id="5" name="Slide Number Placeholder 4">
            <a:extLst>
              <a:ext uri="{FF2B5EF4-FFF2-40B4-BE49-F238E27FC236}">
                <a16:creationId xmlns:a16="http://schemas.microsoft.com/office/drawing/2014/main" id="{DA3320AF-6C20-4853-BDC4-BDB09605D4FB}"/>
              </a:ext>
            </a:extLst>
          </p:cNvPr>
          <p:cNvSpPr>
            <a:spLocks noGrp="1"/>
          </p:cNvSpPr>
          <p:nvPr>
            <p:ph type="sldNum" sz="quarter" idx="12"/>
          </p:nvPr>
        </p:nvSpPr>
        <p:spPr/>
        <p:txBody>
          <a:bodyPr/>
          <a:lstStyle/>
          <a:p>
            <a:pPr>
              <a:defRPr/>
            </a:pPr>
            <a:fld id="{B5D931A1-A42B-F94C-ADA3-91D74B0ACBA8}" type="slidenum">
              <a:rPr lang="en-GB" smtClean="0"/>
              <a:pPr>
                <a:defRPr/>
              </a:pPr>
              <a:t>37</a:t>
            </a:fld>
            <a:endParaRPr lang="en-GB"/>
          </a:p>
        </p:txBody>
      </p:sp>
      <p:sp>
        <p:nvSpPr>
          <p:cNvPr id="9" name="TextBox 8">
            <a:extLst>
              <a:ext uri="{FF2B5EF4-FFF2-40B4-BE49-F238E27FC236}">
                <a16:creationId xmlns:a16="http://schemas.microsoft.com/office/drawing/2014/main" id="{107D8198-1665-4734-951B-247EEBC94A28}"/>
              </a:ext>
            </a:extLst>
          </p:cNvPr>
          <p:cNvSpPr txBox="1"/>
          <p:nvPr/>
        </p:nvSpPr>
        <p:spPr>
          <a:xfrm>
            <a:off x="7245161" y="351064"/>
            <a:ext cx="1382110" cy="276999"/>
          </a:xfrm>
          <a:prstGeom prst="rect">
            <a:avLst/>
          </a:prstGeom>
          <a:noFill/>
        </p:spPr>
        <p:txBody>
          <a:bodyPr wrap="none" rtlCol="0">
            <a:spAutoFit/>
          </a:bodyPr>
          <a:lstStyle/>
          <a:p>
            <a:r>
              <a:rPr lang="en-US" sz="1200" dirty="0">
                <a:solidFill>
                  <a:schemeClr val="accent2"/>
                </a:solidFill>
                <a:latin typeface="Abadi Extra Light" panose="020B0604020202020204" pitchFamily="34" charset="0"/>
              </a:rPr>
              <a:t>Difficulty level: basic</a:t>
            </a:r>
          </a:p>
        </p:txBody>
      </p:sp>
    </p:spTree>
    <p:extLst>
      <p:ext uri="{BB962C8B-B14F-4D97-AF65-F5344CB8AC3E}">
        <p14:creationId xmlns:p14="http://schemas.microsoft.com/office/powerpoint/2010/main" val="21388208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9A6A9-57C5-4561-AF5D-0A8933DE38E3}"/>
              </a:ext>
            </a:extLst>
          </p:cNvPr>
          <p:cNvSpPr>
            <a:spLocks noGrp="1"/>
          </p:cNvSpPr>
          <p:nvPr>
            <p:ph type="title"/>
          </p:nvPr>
        </p:nvSpPr>
        <p:spPr/>
        <p:txBody>
          <a:bodyPr/>
          <a:lstStyle/>
          <a:p>
            <a:r>
              <a:rPr lang="en-US" dirty="0"/>
              <a:t>Can We Put the Data Together?</a:t>
            </a:r>
          </a:p>
        </p:txBody>
      </p:sp>
      <p:sp>
        <p:nvSpPr>
          <p:cNvPr id="7" name="Content Placeholder 6">
            <a:extLst>
              <a:ext uri="{FF2B5EF4-FFF2-40B4-BE49-F238E27FC236}">
                <a16:creationId xmlns:a16="http://schemas.microsoft.com/office/drawing/2014/main" id="{F141B204-71BA-4654-8CB5-E625C79FD2D1}"/>
              </a:ext>
            </a:extLst>
          </p:cNvPr>
          <p:cNvSpPr>
            <a:spLocks noGrp="1"/>
          </p:cNvSpPr>
          <p:nvPr>
            <p:ph idx="1"/>
          </p:nvPr>
        </p:nvSpPr>
        <p:spPr>
          <a:xfrm>
            <a:off x="470262" y="2205569"/>
            <a:ext cx="8297219" cy="835952"/>
          </a:xfrm>
        </p:spPr>
        <p:txBody>
          <a:bodyPr/>
          <a:lstStyle/>
          <a:p>
            <a:pPr>
              <a:buSzPct val="150000"/>
            </a:pPr>
            <a:r>
              <a:rPr lang="en-US" dirty="0"/>
              <a:t>We now want to “connect” the data – we can do this via a </a:t>
            </a:r>
            <a:r>
              <a:rPr lang="en-US" b="1" dirty="0"/>
              <a:t>merge</a:t>
            </a:r>
            <a:r>
              <a:rPr lang="en-US" dirty="0"/>
              <a:t> (aka a </a:t>
            </a:r>
            <a:r>
              <a:rPr lang="en-US" b="1" dirty="0"/>
              <a:t>join)</a:t>
            </a:r>
            <a:r>
              <a:rPr lang="en-US" dirty="0"/>
              <a:t>, which matches rows with the same value</a:t>
            </a:r>
          </a:p>
        </p:txBody>
      </p:sp>
      <p:sp>
        <p:nvSpPr>
          <p:cNvPr id="5" name="Footer Placeholder 4">
            <a:extLst>
              <a:ext uri="{FF2B5EF4-FFF2-40B4-BE49-F238E27FC236}">
                <a16:creationId xmlns:a16="http://schemas.microsoft.com/office/drawing/2014/main" id="{7F190B74-EEE9-41CA-A4F5-C3E2F5BCF008}"/>
              </a:ext>
            </a:extLst>
          </p:cNvPr>
          <p:cNvSpPr>
            <a:spLocks noGrp="1"/>
          </p:cNvSpPr>
          <p:nvPr>
            <p:ph type="ftr" sz="quarter" idx="4294967295"/>
          </p:nvPr>
        </p:nvSpPr>
        <p:spPr>
          <a:xfrm>
            <a:off x="470263" y="5295900"/>
            <a:ext cx="3551056" cy="303213"/>
          </a:xfrm>
        </p:spPr>
        <p:txBody>
          <a:bodyPr/>
          <a:lstStyle/>
          <a:p>
            <a:pPr>
              <a:defRPr/>
            </a:pPr>
            <a:endParaRPr lang="en-GB" dirty="0"/>
          </a:p>
        </p:txBody>
      </p:sp>
      <p:sp>
        <p:nvSpPr>
          <p:cNvPr id="6" name="Slide Number Placeholder 5">
            <a:extLst>
              <a:ext uri="{FF2B5EF4-FFF2-40B4-BE49-F238E27FC236}">
                <a16:creationId xmlns:a16="http://schemas.microsoft.com/office/drawing/2014/main" id="{8ACDA3FB-299A-49AD-9562-FE39103AABC4}"/>
              </a:ext>
            </a:extLst>
          </p:cNvPr>
          <p:cNvSpPr>
            <a:spLocks noGrp="1"/>
          </p:cNvSpPr>
          <p:nvPr>
            <p:ph type="sldNum" sz="quarter" idx="12"/>
          </p:nvPr>
        </p:nvSpPr>
        <p:spPr/>
        <p:txBody>
          <a:bodyPr/>
          <a:lstStyle/>
          <a:p>
            <a:pPr>
              <a:defRPr/>
            </a:pPr>
            <a:fld id="{46F94934-F064-734F-A6D3-DC27BF845CDD}" type="slidenum">
              <a:rPr lang="en-GB" smtClean="0"/>
              <a:pPr>
                <a:defRPr/>
              </a:pPr>
              <a:t>38</a:t>
            </a:fld>
            <a:endParaRPr lang="en-GB"/>
          </a:p>
        </p:txBody>
      </p:sp>
      <p:sp>
        <p:nvSpPr>
          <p:cNvPr id="8" name="Rectangle 7">
            <a:extLst>
              <a:ext uri="{FF2B5EF4-FFF2-40B4-BE49-F238E27FC236}">
                <a16:creationId xmlns:a16="http://schemas.microsoft.com/office/drawing/2014/main" id="{5C31F245-50C8-4925-89E5-F0E1D90E0A1E}"/>
              </a:ext>
            </a:extLst>
          </p:cNvPr>
          <p:cNvSpPr/>
          <p:nvPr/>
        </p:nvSpPr>
        <p:spPr>
          <a:xfrm>
            <a:off x="2142067" y="1049867"/>
            <a:ext cx="22098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company_ceos_df</a:t>
            </a:r>
            <a:endParaRPr lang="en-US" dirty="0"/>
          </a:p>
        </p:txBody>
      </p:sp>
      <p:sp>
        <p:nvSpPr>
          <p:cNvPr id="9" name="Rectangle 8">
            <a:extLst>
              <a:ext uri="{FF2B5EF4-FFF2-40B4-BE49-F238E27FC236}">
                <a16:creationId xmlns:a16="http://schemas.microsoft.com/office/drawing/2014/main" id="{E38C7D53-06A4-452C-AEE8-BF9C6651BC86}"/>
              </a:ext>
            </a:extLst>
          </p:cNvPr>
          <p:cNvSpPr/>
          <p:nvPr/>
        </p:nvSpPr>
        <p:spPr>
          <a:xfrm>
            <a:off x="4796367" y="1049867"/>
            <a:ext cx="22098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execs_df</a:t>
            </a:r>
            <a:endParaRPr lang="en-US" dirty="0"/>
          </a:p>
        </p:txBody>
      </p:sp>
      <p:pic>
        <p:nvPicPr>
          <p:cNvPr id="10" name="Picture 9">
            <a:extLst>
              <a:ext uri="{FF2B5EF4-FFF2-40B4-BE49-F238E27FC236}">
                <a16:creationId xmlns:a16="http://schemas.microsoft.com/office/drawing/2014/main" id="{B81C05F5-C8DE-4DBA-BF7F-0CCAAF9B34D2}"/>
              </a:ext>
            </a:extLst>
          </p:cNvPr>
          <p:cNvPicPr>
            <a:picLocks noChangeAspect="1"/>
          </p:cNvPicPr>
          <p:nvPr/>
        </p:nvPicPr>
        <p:blipFill rotWithShape="1">
          <a:blip r:embed="rId3"/>
          <a:srcRect r="31392" b="88613"/>
          <a:stretch/>
        </p:blipFill>
        <p:spPr>
          <a:xfrm>
            <a:off x="4046807" y="3213099"/>
            <a:ext cx="3484294" cy="266699"/>
          </a:xfrm>
          <a:prstGeom prst="rect">
            <a:avLst/>
          </a:prstGeom>
        </p:spPr>
      </p:pic>
      <p:pic>
        <p:nvPicPr>
          <p:cNvPr id="11" name="Picture 10">
            <a:extLst>
              <a:ext uri="{FF2B5EF4-FFF2-40B4-BE49-F238E27FC236}">
                <a16:creationId xmlns:a16="http://schemas.microsoft.com/office/drawing/2014/main" id="{3E2A2CC3-E1D0-4CC6-8B6C-291FC0CC9F8D}"/>
              </a:ext>
            </a:extLst>
          </p:cNvPr>
          <p:cNvPicPr>
            <a:picLocks noChangeAspect="1"/>
          </p:cNvPicPr>
          <p:nvPr/>
        </p:nvPicPr>
        <p:blipFill rotWithShape="1">
          <a:blip r:embed="rId4"/>
          <a:srcRect r="36418" b="86418"/>
          <a:stretch/>
        </p:blipFill>
        <p:spPr>
          <a:xfrm>
            <a:off x="406400" y="3251927"/>
            <a:ext cx="2705100" cy="266699"/>
          </a:xfrm>
          <a:prstGeom prst="rect">
            <a:avLst/>
          </a:prstGeom>
        </p:spPr>
      </p:pic>
      <p:pic>
        <p:nvPicPr>
          <p:cNvPr id="12" name="Picture 11">
            <a:extLst>
              <a:ext uri="{FF2B5EF4-FFF2-40B4-BE49-F238E27FC236}">
                <a16:creationId xmlns:a16="http://schemas.microsoft.com/office/drawing/2014/main" id="{229C5B13-3AD3-43D7-AB6D-039016DF6AD4}"/>
              </a:ext>
            </a:extLst>
          </p:cNvPr>
          <p:cNvPicPr>
            <a:picLocks noChangeAspect="1"/>
          </p:cNvPicPr>
          <p:nvPr/>
        </p:nvPicPr>
        <p:blipFill rotWithShape="1">
          <a:blip r:embed="rId3"/>
          <a:srcRect l="18093" t="22231"/>
          <a:stretch/>
        </p:blipFill>
        <p:spPr>
          <a:xfrm>
            <a:off x="4864100" y="3568700"/>
            <a:ext cx="4159655" cy="1821462"/>
          </a:xfrm>
          <a:prstGeom prst="rect">
            <a:avLst/>
          </a:prstGeom>
        </p:spPr>
      </p:pic>
      <p:pic>
        <p:nvPicPr>
          <p:cNvPr id="13" name="Picture 12">
            <a:extLst>
              <a:ext uri="{FF2B5EF4-FFF2-40B4-BE49-F238E27FC236}">
                <a16:creationId xmlns:a16="http://schemas.microsoft.com/office/drawing/2014/main" id="{FDC16CFB-D389-4BF9-A2A5-C260C416331E}"/>
              </a:ext>
            </a:extLst>
          </p:cNvPr>
          <p:cNvPicPr>
            <a:picLocks noChangeAspect="1"/>
          </p:cNvPicPr>
          <p:nvPr/>
        </p:nvPicPr>
        <p:blipFill rotWithShape="1">
          <a:blip r:embed="rId4"/>
          <a:srcRect l="28358" t="26517"/>
          <a:stretch/>
        </p:blipFill>
        <p:spPr>
          <a:xfrm>
            <a:off x="234950" y="3667851"/>
            <a:ext cx="3048000" cy="1442915"/>
          </a:xfrm>
          <a:prstGeom prst="rect">
            <a:avLst/>
          </a:prstGeom>
        </p:spPr>
      </p:pic>
      <p:sp>
        <p:nvSpPr>
          <p:cNvPr id="14" name="Rectangle 13">
            <a:extLst>
              <a:ext uri="{FF2B5EF4-FFF2-40B4-BE49-F238E27FC236}">
                <a16:creationId xmlns:a16="http://schemas.microsoft.com/office/drawing/2014/main" id="{1C6D4B4F-9373-4D5E-99AE-4208316CD87E}"/>
              </a:ext>
            </a:extLst>
          </p:cNvPr>
          <p:cNvSpPr/>
          <p:nvPr/>
        </p:nvSpPr>
        <p:spPr>
          <a:xfrm>
            <a:off x="355600" y="3949700"/>
            <a:ext cx="1016000" cy="3683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DA8BA1E-DED2-4E9E-8D57-41022F66CCF0}"/>
              </a:ext>
            </a:extLst>
          </p:cNvPr>
          <p:cNvSpPr/>
          <p:nvPr/>
        </p:nvSpPr>
        <p:spPr>
          <a:xfrm>
            <a:off x="5280954" y="4165600"/>
            <a:ext cx="1016000" cy="3683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Connector: Elbow 16">
            <a:extLst>
              <a:ext uri="{FF2B5EF4-FFF2-40B4-BE49-F238E27FC236}">
                <a16:creationId xmlns:a16="http://schemas.microsoft.com/office/drawing/2014/main" id="{7255AC3A-173A-43F4-8915-3167A98A3042}"/>
              </a:ext>
            </a:extLst>
          </p:cNvPr>
          <p:cNvCxnSpPr/>
          <p:nvPr/>
        </p:nvCxnSpPr>
        <p:spPr>
          <a:xfrm>
            <a:off x="1371600" y="4133850"/>
            <a:ext cx="3810000" cy="215900"/>
          </a:xfrm>
          <a:prstGeom prst="bentConnector3">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78100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BE26A-9B90-4D6A-AF25-CBBD75EE67D7}"/>
              </a:ext>
            </a:extLst>
          </p:cNvPr>
          <p:cNvSpPr>
            <a:spLocks noGrp="1"/>
          </p:cNvSpPr>
          <p:nvPr>
            <p:ph type="title"/>
          </p:nvPr>
        </p:nvSpPr>
        <p:spPr/>
        <p:txBody>
          <a:bodyPr/>
          <a:lstStyle/>
          <a:p>
            <a:r>
              <a:rPr lang="en-US" dirty="0"/>
              <a:t>The Join (Merge) Operation</a:t>
            </a:r>
          </a:p>
        </p:txBody>
      </p:sp>
      <p:pic>
        <p:nvPicPr>
          <p:cNvPr id="6" name="Content Placeholder 5">
            <a:extLst>
              <a:ext uri="{FF2B5EF4-FFF2-40B4-BE49-F238E27FC236}">
                <a16:creationId xmlns:a16="http://schemas.microsoft.com/office/drawing/2014/main" id="{1602FC3A-B697-4B39-BDB8-6FA988D277D9}"/>
              </a:ext>
            </a:extLst>
          </p:cNvPr>
          <p:cNvPicPr>
            <a:picLocks noGrp="1" noChangeAspect="1"/>
          </p:cNvPicPr>
          <p:nvPr>
            <p:ph idx="1"/>
          </p:nvPr>
        </p:nvPicPr>
        <p:blipFill>
          <a:blip r:embed="rId3"/>
          <a:stretch>
            <a:fillRect/>
          </a:stretch>
        </p:blipFill>
        <p:spPr>
          <a:xfrm>
            <a:off x="184156" y="1593321"/>
            <a:ext cx="8443114" cy="2528358"/>
          </a:xfrm>
          <a:prstGeom prst="rect">
            <a:avLst/>
          </a:prstGeom>
        </p:spPr>
      </p:pic>
      <p:sp>
        <p:nvSpPr>
          <p:cNvPr id="4" name="Footer Placeholder 3">
            <a:extLst>
              <a:ext uri="{FF2B5EF4-FFF2-40B4-BE49-F238E27FC236}">
                <a16:creationId xmlns:a16="http://schemas.microsoft.com/office/drawing/2014/main" id="{03477F9B-D98B-45DA-8549-2CDA1CBE734A}"/>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431E2B76-5796-4C4B-AC0F-729F117865C4}"/>
              </a:ext>
            </a:extLst>
          </p:cNvPr>
          <p:cNvSpPr>
            <a:spLocks noGrp="1"/>
          </p:cNvSpPr>
          <p:nvPr>
            <p:ph type="sldNum" sz="quarter" idx="12"/>
          </p:nvPr>
        </p:nvSpPr>
        <p:spPr/>
        <p:txBody>
          <a:bodyPr/>
          <a:lstStyle/>
          <a:p>
            <a:pPr>
              <a:defRPr/>
            </a:pPr>
            <a:fld id="{B5D931A1-A42B-F94C-ADA3-91D74B0ACBA8}" type="slidenum">
              <a:rPr lang="en-GB" smtClean="0"/>
              <a:pPr>
                <a:defRPr/>
              </a:pPr>
              <a:t>39</a:t>
            </a:fld>
            <a:endParaRPr lang="en-GB"/>
          </a:p>
        </p:txBody>
      </p:sp>
      <p:sp>
        <p:nvSpPr>
          <p:cNvPr id="7" name="Rectangle 6">
            <a:extLst>
              <a:ext uri="{FF2B5EF4-FFF2-40B4-BE49-F238E27FC236}">
                <a16:creationId xmlns:a16="http://schemas.microsoft.com/office/drawing/2014/main" id="{E0E1622B-0500-4A8F-800F-491E1DC99F39}"/>
              </a:ext>
            </a:extLst>
          </p:cNvPr>
          <p:cNvSpPr/>
          <p:nvPr/>
        </p:nvSpPr>
        <p:spPr>
          <a:xfrm>
            <a:off x="152400" y="1593320"/>
            <a:ext cx="3454400" cy="2361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2403568-5CEA-4959-87FA-3128FF1AF489}"/>
              </a:ext>
            </a:extLst>
          </p:cNvPr>
          <p:cNvSpPr/>
          <p:nvPr/>
        </p:nvSpPr>
        <p:spPr>
          <a:xfrm>
            <a:off x="4140200" y="1773767"/>
            <a:ext cx="1790700" cy="1905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75F7E35-01D5-4E2D-8759-822AB50C2430}"/>
              </a:ext>
            </a:extLst>
          </p:cNvPr>
          <p:cNvSpPr/>
          <p:nvPr/>
        </p:nvSpPr>
        <p:spPr>
          <a:xfrm>
            <a:off x="4089400" y="1593321"/>
            <a:ext cx="2641600" cy="190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C68CC0B-DEB3-4D41-A208-81D27DFB8FC9}"/>
              </a:ext>
            </a:extLst>
          </p:cNvPr>
          <p:cNvSpPr/>
          <p:nvPr/>
        </p:nvSpPr>
        <p:spPr>
          <a:xfrm>
            <a:off x="4140200" y="1988478"/>
            <a:ext cx="1930400" cy="1562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Connector: Curved 11">
            <a:extLst>
              <a:ext uri="{FF2B5EF4-FFF2-40B4-BE49-F238E27FC236}">
                <a16:creationId xmlns:a16="http://schemas.microsoft.com/office/drawing/2014/main" id="{43F72FDD-F9E4-423E-A876-21954EAC58CE}"/>
              </a:ext>
            </a:extLst>
          </p:cNvPr>
          <p:cNvCxnSpPr>
            <a:cxnSpLocks/>
            <a:stCxn id="7" idx="2"/>
            <a:endCxn id="8" idx="2"/>
          </p:cNvCxnSpPr>
          <p:nvPr/>
        </p:nvCxnSpPr>
        <p:spPr>
          <a:xfrm rot="16200000" flipH="1">
            <a:off x="3390172" y="318888"/>
            <a:ext cx="134807" cy="3155950"/>
          </a:xfrm>
          <a:prstGeom prst="curvedConnector3">
            <a:avLst>
              <a:gd name="adj1" fmla="val 269576"/>
            </a:avLst>
          </a:prstGeom>
          <a:ln w="381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Connector: Curved 14">
            <a:extLst>
              <a:ext uri="{FF2B5EF4-FFF2-40B4-BE49-F238E27FC236}">
                <a16:creationId xmlns:a16="http://schemas.microsoft.com/office/drawing/2014/main" id="{D84B893C-B21E-4F7D-9409-6EA85968F954}"/>
              </a:ext>
            </a:extLst>
          </p:cNvPr>
          <p:cNvCxnSpPr>
            <a:cxnSpLocks/>
            <a:endCxn id="9" idx="3"/>
          </p:cNvCxnSpPr>
          <p:nvPr/>
        </p:nvCxnSpPr>
        <p:spPr>
          <a:xfrm flipV="1">
            <a:off x="6066632" y="1688571"/>
            <a:ext cx="664368" cy="350706"/>
          </a:xfrm>
          <a:prstGeom prst="curvedConnector3">
            <a:avLst>
              <a:gd name="adj1" fmla="val 134409"/>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1561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8743F-96A3-4A7C-B9B5-DBA308A77610}"/>
              </a:ext>
            </a:extLst>
          </p:cNvPr>
          <p:cNvSpPr>
            <a:spLocks noGrp="1"/>
          </p:cNvSpPr>
          <p:nvPr>
            <p:ph type="title"/>
          </p:nvPr>
        </p:nvSpPr>
        <p:spPr/>
        <p:txBody>
          <a:bodyPr/>
          <a:lstStyle/>
          <a:p>
            <a:r>
              <a:rPr lang="en-US" dirty="0"/>
              <a:t>Three Basic Encodings of Structured Data</a:t>
            </a:r>
          </a:p>
        </p:txBody>
      </p:sp>
      <p:sp>
        <p:nvSpPr>
          <p:cNvPr id="5" name="Slide Number Placeholder 4">
            <a:extLst>
              <a:ext uri="{FF2B5EF4-FFF2-40B4-BE49-F238E27FC236}">
                <a16:creationId xmlns:a16="http://schemas.microsoft.com/office/drawing/2014/main" id="{41EF49AB-DFFE-4AE2-9D56-1591EBDD96DC}"/>
              </a:ext>
            </a:extLst>
          </p:cNvPr>
          <p:cNvSpPr>
            <a:spLocks noGrp="1"/>
          </p:cNvSpPr>
          <p:nvPr>
            <p:ph type="sldNum" sz="quarter" idx="12"/>
          </p:nvPr>
        </p:nvSpPr>
        <p:spPr/>
        <p:txBody>
          <a:bodyPr/>
          <a:lstStyle/>
          <a:p>
            <a:pPr>
              <a:defRPr/>
            </a:pPr>
            <a:fld id="{B5D931A1-A42B-F94C-ADA3-91D74B0ACBA8}" type="slidenum">
              <a:rPr lang="en-GB" sz="1200" smtClean="0"/>
              <a:pPr>
                <a:defRPr/>
              </a:pPr>
              <a:t>4</a:t>
            </a:fld>
            <a:endParaRPr lang="en-GB" sz="1200" dirty="0"/>
          </a:p>
        </p:txBody>
      </p:sp>
      <p:graphicFrame>
        <p:nvGraphicFramePr>
          <p:cNvPr id="6" name="Table 5">
            <a:extLst>
              <a:ext uri="{FF2B5EF4-FFF2-40B4-BE49-F238E27FC236}">
                <a16:creationId xmlns:a16="http://schemas.microsoft.com/office/drawing/2014/main" id="{ED633B7D-D10F-4167-8D98-222FE6D40767}"/>
              </a:ext>
            </a:extLst>
          </p:cNvPr>
          <p:cNvGraphicFramePr>
            <a:graphicFrameLocks noGrp="1"/>
          </p:cNvGraphicFramePr>
          <p:nvPr>
            <p:extLst>
              <p:ext uri="{D42A27DB-BD31-4B8C-83A1-F6EECF244321}">
                <p14:modId xmlns:p14="http://schemas.microsoft.com/office/powerpoint/2010/main" val="2536218374"/>
              </p:ext>
            </p:extLst>
          </p:nvPr>
        </p:nvGraphicFramePr>
        <p:xfrm>
          <a:off x="280740" y="1499968"/>
          <a:ext cx="3271934" cy="914400"/>
        </p:xfrm>
        <a:graphic>
          <a:graphicData uri="http://schemas.openxmlformats.org/drawingml/2006/table">
            <a:tbl>
              <a:tblPr firstRow="1" bandRow="1">
                <a:tableStyleId>{2D5ABB26-0587-4C30-8999-92F81FD0307C}</a:tableStyleId>
              </a:tblPr>
              <a:tblGrid>
                <a:gridCol w="298768">
                  <a:extLst>
                    <a:ext uri="{9D8B030D-6E8A-4147-A177-3AD203B41FA5}">
                      <a16:colId xmlns:a16="http://schemas.microsoft.com/office/drawing/2014/main" val="2312613819"/>
                    </a:ext>
                  </a:extLst>
                </a:gridCol>
                <a:gridCol w="616946">
                  <a:extLst>
                    <a:ext uri="{9D8B030D-6E8A-4147-A177-3AD203B41FA5}">
                      <a16:colId xmlns:a16="http://schemas.microsoft.com/office/drawing/2014/main" val="1943338812"/>
                    </a:ext>
                  </a:extLst>
                </a:gridCol>
                <a:gridCol w="369526">
                  <a:extLst>
                    <a:ext uri="{9D8B030D-6E8A-4147-A177-3AD203B41FA5}">
                      <a16:colId xmlns:a16="http://schemas.microsoft.com/office/drawing/2014/main" val="3255038979"/>
                    </a:ext>
                  </a:extLst>
                </a:gridCol>
                <a:gridCol w="397193">
                  <a:extLst>
                    <a:ext uri="{9D8B030D-6E8A-4147-A177-3AD203B41FA5}">
                      <a16:colId xmlns:a16="http://schemas.microsoft.com/office/drawing/2014/main" val="1497821773"/>
                    </a:ext>
                  </a:extLst>
                </a:gridCol>
                <a:gridCol w="527368">
                  <a:extLst>
                    <a:ext uri="{9D8B030D-6E8A-4147-A177-3AD203B41FA5}">
                      <a16:colId xmlns:a16="http://schemas.microsoft.com/office/drawing/2014/main" val="4199571413"/>
                    </a:ext>
                  </a:extLst>
                </a:gridCol>
                <a:gridCol w="578168">
                  <a:extLst>
                    <a:ext uri="{9D8B030D-6E8A-4147-A177-3AD203B41FA5}">
                      <a16:colId xmlns:a16="http://schemas.microsoft.com/office/drawing/2014/main" val="2001445510"/>
                    </a:ext>
                  </a:extLst>
                </a:gridCol>
                <a:gridCol w="483965">
                  <a:extLst>
                    <a:ext uri="{9D8B030D-6E8A-4147-A177-3AD203B41FA5}">
                      <a16:colId xmlns:a16="http://schemas.microsoft.com/office/drawing/2014/main" val="3596394829"/>
                    </a:ext>
                  </a:extLst>
                </a:gridCol>
              </a:tblGrid>
              <a:tr h="0">
                <a:tc>
                  <a:txBody>
                    <a:bodyPr/>
                    <a:lstStyle/>
                    <a:p>
                      <a:pPr algn="ctr"/>
                      <a:r>
                        <a:rPr lang="en-US" sz="900" dirty="0">
                          <a:solidFill>
                            <a:schemeClr val="bg1">
                              <a:lumMod val="75000"/>
                            </a:schemeClr>
                          </a:solidFill>
                        </a:rPr>
                        <a:t>id</a:t>
                      </a:r>
                    </a:p>
                  </a:txBody>
                  <a:tcPr/>
                </a:tc>
                <a:tc>
                  <a:txBody>
                    <a:bodyPr/>
                    <a:lstStyle/>
                    <a:p>
                      <a:pPr algn="ctr"/>
                      <a:r>
                        <a:rPr lang="en-US" sz="900" dirty="0">
                          <a:solidFill>
                            <a:schemeClr val="bg1">
                              <a:lumMod val="75000"/>
                            </a:schemeClr>
                          </a:solidFill>
                        </a:rPr>
                        <a:t>last</a:t>
                      </a:r>
                    </a:p>
                  </a:txBody>
                  <a:tcPr/>
                </a:tc>
                <a:tc>
                  <a:txBody>
                    <a:bodyPr/>
                    <a:lstStyle/>
                    <a:p>
                      <a:pPr algn="ctr"/>
                      <a:r>
                        <a:rPr lang="en-US" sz="900" dirty="0">
                          <a:solidFill>
                            <a:schemeClr val="bg1">
                              <a:lumMod val="75000"/>
                            </a:schemeClr>
                          </a:solidFill>
                        </a:rPr>
                        <a:t>first</a:t>
                      </a:r>
                    </a:p>
                  </a:txBody>
                  <a:tcPr/>
                </a:tc>
                <a:tc>
                  <a:txBody>
                    <a:bodyPr/>
                    <a:lstStyle/>
                    <a:p>
                      <a:pPr algn="ctr"/>
                      <a:r>
                        <a:rPr lang="en-US" sz="900" dirty="0">
                          <a:solidFill>
                            <a:schemeClr val="bg1">
                              <a:lumMod val="75000"/>
                            </a:schemeClr>
                          </a:solidFill>
                        </a:rPr>
                        <a:t>hair</a:t>
                      </a:r>
                    </a:p>
                  </a:txBody>
                  <a:tcPr/>
                </a:tc>
                <a:tc>
                  <a:txBody>
                    <a:bodyPr/>
                    <a:lstStyle/>
                    <a:p>
                      <a:pPr algn="ctr"/>
                      <a:r>
                        <a:rPr lang="en-US" sz="900" dirty="0">
                          <a:solidFill>
                            <a:schemeClr val="bg1">
                              <a:lumMod val="75000"/>
                            </a:schemeClr>
                          </a:solidFill>
                        </a:rPr>
                        <a:t>height</a:t>
                      </a:r>
                    </a:p>
                  </a:txBody>
                  <a:tcPr/>
                </a:tc>
                <a:tc>
                  <a:txBody>
                    <a:bodyPr/>
                    <a:lstStyle/>
                    <a:p>
                      <a:pPr algn="ctr"/>
                      <a:r>
                        <a:rPr lang="en-US" sz="900" dirty="0">
                          <a:solidFill>
                            <a:schemeClr val="bg1">
                              <a:lumMod val="75000"/>
                            </a:schemeClr>
                          </a:solidFill>
                        </a:rPr>
                        <a:t>handed</a:t>
                      </a:r>
                    </a:p>
                  </a:txBody>
                  <a:tcPr/>
                </a:tc>
                <a:tc>
                  <a:txBody>
                    <a:bodyPr/>
                    <a:lstStyle/>
                    <a:p>
                      <a:pPr algn="ctr"/>
                      <a:r>
                        <a:rPr lang="en-US" sz="900" dirty="0">
                          <a:solidFill>
                            <a:schemeClr val="bg1">
                              <a:lumMod val="75000"/>
                            </a:schemeClr>
                          </a:solidFill>
                        </a:rPr>
                        <a:t>label</a:t>
                      </a:r>
                    </a:p>
                  </a:txBody>
                  <a:tcPr/>
                </a:tc>
                <a:extLst>
                  <a:ext uri="{0D108BD9-81ED-4DB2-BD59-A6C34878D82A}">
                    <a16:rowId xmlns:a16="http://schemas.microsoft.com/office/drawing/2014/main" val="1414009567"/>
                  </a:ext>
                </a:extLst>
              </a:tr>
              <a:tr h="0">
                <a:tc>
                  <a:txBody>
                    <a:bodyPr/>
                    <a:lstStyle/>
                    <a:p>
                      <a:pPr algn="ctr"/>
                      <a:r>
                        <a:rPr lang="en-US" sz="900" dirty="0">
                          <a:solidFill>
                            <a:schemeClr val="bg1">
                              <a:lumMod val="75000"/>
                            </a:schemeClr>
                          </a:solidFill>
                        </a:rPr>
                        <a:t>1</a:t>
                      </a:r>
                    </a:p>
                  </a:txBody>
                  <a:tcPr/>
                </a:tc>
                <a:tc>
                  <a:txBody>
                    <a:bodyPr/>
                    <a:lstStyle/>
                    <a:p>
                      <a:pPr algn="ctr"/>
                      <a:r>
                        <a:rPr lang="en-US" sz="900" dirty="0">
                          <a:solidFill>
                            <a:schemeClr val="bg1">
                              <a:lumMod val="75000"/>
                            </a:schemeClr>
                          </a:solidFill>
                        </a:rPr>
                        <a:t>Li</a:t>
                      </a:r>
                    </a:p>
                  </a:txBody>
                  <a:tcPr/>
                </a:tc>
                <a:tc>
                  <a:txBody>
                    <a:bodyPr/>
                    <a:lstStyle/>
                    <a:p>
                      <a:pPr algn="ctr"/>
                      <a:r>
                        <a:rPr lang="en-US" sz="900" dirty="0">
                          <a:solidFill>
                            <a:schemeClr val="bg1">
                              <a:lumMod val="75000"/>
                            </a:schemeClr>
                          </a:solidFill>
                        </a:rPr>
                        <a:t>C</a:t>
                      </a:r>
                    </a:p>
                  </a:txBody>
                  <a:tcPr/>
                </a:tc>
                <a:tc>
                  <a:txBody>
                    <a:bodyPr/>
                    <a:lstStyle/>
                    <a:p>
                      <a:pPr algn="ctr"/>
                      <a:r>
                        <a:rPr lang="en-US" sz="900" dirty="0" err="1">
                          <a:solidFill>
                            <a:schemeClr val="bg1">
                              <a:lumMod val="75000"/>
                            </a:schemeClr>
                          </a:solidFill>
                        </a:rPr>
                        <a:t>Brn</a:t>
                      </a:r>
                      <a:endParaRPr lang="en-US" sz="900" dirty="0">
                        <a:solidFill>
                          <a:schemeClr val="bg1">
                            <a:lumMod val="75000"/>
                          </a:schemeClr>
                        </a:solidFill>
                      </a:endParaRPr>
                    </a:p>
                  </a:txBody>
                  <a:tcPr/>
                </a:tc>
                <a:tc>
                  <a:txBody>
                    <a:bodyPr/>
                    <a:lstStyle/>
                    <a:p>
                      <a:pPr algn="ctr"/>
                      <a:r>
                        <a:rPr lang="en-US" sz="900" dirty="0">
                          <a:solidFill>
                            <a:schemeClr val="bg1">
                              <a:lumMod val="75000"/>
                            </a:schemeClr>
                          </a:solidFill>
                        </a:rPr>
                        <a:t>5’6”</a:t>
                      </a:r>
                    </a:p>
                  </a:txBody>
                  <a:tcPr/>
                </a:tc>
                <a:tc>
                  <a:txBody>
                    <a:bodyPr/>
                    <a:lstStyle/>
                    <a:p>
                      <a:pPr algn="ctr"/>
                      <a:r>
                        <a:rPr lang="en-US" sz="900" dirty="0">
                          <a:solidFill>
                            <a:schemeClr val="bg1">
                              <a:lumMod val="75000"/>
                            </a:schemeClr>
                          </a:solidFill>
                        </a:rPr>
                        <a:t>Left</a:t>
                      </a:r>
                    </a:p>
                  </a:txBody>
                  <a:tcPr/>
                </a:tc>
                <a:tc>
                  <a:txBody>
                    <a:bodyPr/>
                    <a:lstStyle/>
                    <a:p>
                      <a:pPr algn="ctr"/>
                      <a:r>
                        <a:rPr lang="en-US" sz="900" dirty="0">
                          <a:solidFill>
                            <a:schemeClr val="bg1">
                              <a:lumMod val="75000"/>
                            </a:schemeClr>
                          </a:solidFill>
                        </a:rPr>
                        <a:t>T</a:t>
                      </a:r>
                    </a:p>
                  </a:txBody>
                  <a:tcPr/>
                </a:tc>
                <a:extLst>
                  <a:ext uri="{0D108BD9-81ED-4DB2-BD59-A6C34878D82A}">
                    <a16:rowId xmlns:a16="http://schemas.microsoft.com/office/drawing/2014/main" val="2787338516"/>
                  </a:ext>
                </a:extLst>
              </a:tr>
              <a:tr h="0">
                <a:tc>
                  <a:txBody>
                    <a:bodyPr/>
                    <a:lstStyle/>
                    <a:p>
                      <a:pPr algn="ctr"/>
                      <a:r>
                        <a:rPr lang="en-US" sz="900" dirty="0">
                          <a:solidFill>
                            <a:schemeClr val="bg1">
                              <a:lumMod val="75000"/>
                            </a:schemeClr>
                          </a:solidFill>
                        </a:rPr>
                        <a:t>2</a:t>
                      </a:r>
                    </a:p>
                  </a:txBody>
                  <a:tcPr/>
                </a:tc>
                <a:tc>
                  <a:txBody>
                    <a:bodyPr/>
                    <a:lstStyle/>
                    <a:p>
                      <a:pPr algn="ctr"/>
                      <a:r>
                        <a:rPr lang="en-US" sz="900" dirty="0">
                          <a:solidFill>
                            <a:schemeClr val="bg1">
                              <a:lumMod val="75000"/>
                            </a:schemeClr>
                          </a:solidFill>
                        </a:rPr>
                        <a:t>Prakash</a:t>
                      </a:r>
                    </a:p>
                  </a:txBody>
                  <a:tcPr/>
                </a:tc>
                <a:tc>
                  <a:txBody>
                    <a:bodyPr/>
                    <a:lstStyle/>
                    <a:p>
                      <a:pPr algn="ctr"/>
                      <a:r>
                        <a:rPr lang="en-US" sz="900" dirty="0">
                          <a:solidFill>
                            <a:schemeClr val="bg1">
                              <a:lumMod val="75000"/>
                            </a:schemeClr>
                          </a:solidFill>
                        </a:rPr>
                        <a:t>A</a:t>
                      </a:r>
                    </a:p>
                  </a:txBody>
                  <a:tcPr/>
                </a:tc>
                <a:tc>
                  <a:txBody>
                    <a:bodyPr/>
                    <a:lstStyle/>
                    <a:p>
                      <a:pPr algn="ctr"/>
                      <a:r>
                        <a:rPr lang="en-US" sz="900" dirty="0">
                          <a:solidFill>
                            <a:schemeClr val="bg1">
                              <a:lumMod val="75000"/>
                            </a:schemeClr>
                          </a:solidFill>
                        </a:rPr>
                        <a:t>Blk</a:t>
                      </a:r>
                    </a:p>
                  </a:txBody>
                  <a:tcPr/>
                </a:tc>
                <a:tc>
                  <a:txBody>
                    <a:bodyPr/>
                    <a:lstStyle/>
                    <a:p>
                      <a:pPr algn="ctr"/>
                      <a:r>
                        <a:rPr lang="en-US" sz="900" dirty="0">
                          <a:solidFill>
                            <a:schemeClr val="bg1">
                              <a:lumMod val="75000"/>
                            </a:schemeClr>
                          </a:solidFill>
                        </a:rPr>
                        <a:t>5’8”</a:t>
                      </a:r>
                    </a:p>
                  </a:txBody>
                  <a:tcPr/>
                </a:tc>
                <a:tc>
                  <a:txBody>
                    <a:bodyPr/>
                    <a:lstStyle/>
                    <a:p>
                      <a:pPr algn="ctr"/>
                      <a:r>
                        <a:rPr lang="en-US" sz="900" dirty="0">
                          <a:solidFill>
                            <a:schemeClr val="bg1">
                              <a:lumMod val="75000"/>
                            </a:schemeClr>
                          </a:solidFill>
                        </a:rPr>
                        <a:t>Right</a:t>
                      </a:r>
                    </a:p>
                  </a:txBody>
                  <a:tcPr/>
                </a:tc>
                <a:tc>
                  <a:txBody>
                    <a:bodyPr/>
                    <a:lstStyle/>
                    <a:p>
                      <a:pPr algn="ctr"/>
                      <a:r>
                        <a:rPr lang="en-US" sz="900" dirty="0">
                          <a:solidFill>
                            <a:schemeClr val="bg1">
                              <a:lumMod val="75000"/>
                            </a:schemeClr>
                          </a:solidFill>
                        </a:rPr>
                        <a:t>T</a:t>
                      </a:r>
                    </a:p>
                  </a:txBody>
                  <a:tcPr/>
                </a:tc>
                <a:extLst>
                  <a:ext uri="{0D108BD9-81ED-4DB2-BD59-A6C34878D82A}">
                    <a16:rowId xmlns:a16="http://schemas.microsoft.com/office/drawing/2014/main" val="2262687579"/>
                  </a:ext>
                </a:extLst>
              </a:tr>
              <a:tr h="145443">
                <a:tc>
                  <a:txBody>
                    <a:bodyPr/>
                    <a:lstStyle/>
                    <a:p>
                      <a:pPr algn="ctr"/>
                      <a:r>
                        <a:rPr lang="en-US" sz="900" dirty="0">
                          <a:solidFill>
                            <a:schemeClr val="bg1">
                              <a:lumMod val="75000"/>
                            </a:schemeClr>
                          </a:solidFill>
                        </a:rPr>
                        <a:t>3</a:t>
                      </a:r>
                    </a:p>
                  </a:txBody>
                  <a:tcPr/>
                </a:tc>
                <a:tc>
                  <a:txBody>
                    <a:bodyPr/>
                    <a:lstStyle/>
                    <a:p>
                      <a:pPr algn="ctr"/>
                      <a:r>
                        <a:rPr lang="en-US" sz="900" dirty="0">
                          <a:solidFill>
                            <a:schemeClr val="bg1">
                              <a:lumMod val="75000"/>
                            </a:schemeClr>
                          </a:solidFill>
                        </a:rPr>
                        <a:t>Jones</a:t>
                      </a:r>
                    </a:p>
                  </a:txBody>
                  <a:tcPr/>
                </a:tc>
                <a:tc>
                  <a:txBody>
                    <a:bodyPr/>
                    <a:lstStyle/>
                    <a:p>
                      <a:pPr algn="ctr"/>
                      <a:r>
                        <a:rPr lang="en-US" sz="900" dirty="0">
                          <a:solidFill>
                            <a:schemeClr val="bg1">
                              <a:lumMod val="75000"/>
                            </a:schemeClr>
                          </a:solidFill>
                        </a:rPr>
                        <a:t>L</a:t>
                      </a:r>
                    </a:p>
                  </a:txBody>
                  <a:tcPr/>
                </a:tc>
                <a:tc>
                  <a:txBody>
                    <a:bodyPr/>
                    <a:lstStyle/>
                    <a:p>
                      <a:pPr algn="ctr"/>
                      <a:r>
                        <a:rPr lang="en-US" sz="900" dirty="0">
                          <a:solidFill>
                            <a:schemeClr val="bg1">
                              <a:lumMod val="75000"/>
                            </a:schemeClr>
                          </a:solidFill>
                        </a:rPr>
                        <a:t>Blk</a:t>
                      </a:r>
                    </a:p>
                  </a:txBody>
                  <a:tcPr/>
                </a:tc>
                <a:tc>
                  <a:txBody>
                    <a:bodyPr/>
                    <a:lstStyle/>
                    <a:p>
                      <a:pPr algn="ctr"/>
                      <a:r>
                        <a:rPr lang="en-US" sz="900" dirty="0">
                          <a:solidFill>
                            <a:schemeClr val="bg1">
                              <a:lumMod val="75000"/>
                            </a:schemeClr>
                          </a:solidFill>
                        </a:rPr>
                        <a:t>6’3”</a:t>
                      </a:r>
                    </a:p>
                  </a:txBody>
                  <a:tcPr/>
                </a:tc>
                <a:tc>
                  <a:txBody>
                    <a:bodyPr/>
                    <a:lstStyle/>
                    <a:p>
                      <a:pPr algn="ctr"/>
                      <a:r>
                        <a:rPr lang="en-US" sz="900" dirty="0" err="1">
                          <a:solidFill>
                            <a:schemeClr val="bg1">
                              <a:lumMod val="75000"/>
                            </a:schemeClr>
                          </a:solidFill>
                        </a:rPr>
                        <a:t>Ambi</a:t>
                      </a:r>
                      <a:endParaRPr lang="en-US" sz="900" dirty="0">
                        <a:solidFill>
                          <a:schemeClr val="bg1">
                            <a:lumMod val="75000"/>
                          </a:schemeClr>
                        </a:solidFill>
                      </a:endParaRPr>
                    </a:p>
                  </a:txBody>
                  <a:tcPr/>
                </a:tc>
                <a:tc>
                  <a:txBody>
                    <a:bodyPr/>
                    <a:lstStyle/>
                    <a:p>
                      <a:pPr algn="ctr"/>
                      <a:r>
                        <a:rPr lang="en-US" sz="900" dirty="0">
                          <a:solidFill>
                            <a:schemeClr val="bg1">
                              <a:lumMod val="75000"/>
                            </a:schemeClr>
                          </a:solidFill>
                        </a:rPr>
                        <a:t>F</a:t>
                      </a:r>
                    </a:p>
                  </a:txBody>
                  <a:tcPr/>
                </a:tc>
                <a:extLst>
                  <a:ext uri="{0D108BD9-81ED-4DB2-BD59-A6C34878D82A}">
                    <a16:rowId xmlns:a16="http://schemas.microsoft.com/office/drawing/2014/main" val="3390568223"/>
                  </a:ext>
                </a:extLst>
              </a:tr>
            </a:tbl>
          </a:graphicData>
        </a:graphic>
      </p:graphicFrame>
      <p:sp>
        <p:nvSpPr>
          <p:cNvPr id="7" name="TextBox 6">
            <a:extLst>
              <a:ext uri="{FF2B5EF4-FFF2-40B4-BE49-F238E27FC236}">
                <a16:creationId xmlns:a16="http://schemas.microsoft.com/office/drawing/2014/main" id="{A07190C3-5FEA-4B4C-A5C8-E4114D341831}"/>
              </a:ext>
            </a:extLst>
          </p:cNvPr>
          <p:cNvSpPr txBox="1"/>
          <p:nvPr/>
        </p:nvSpPr>
        <p:spPr>
          <a:xfrm>
            <a:off x="1526193" y="1049438"/>
            <a:ext cx="877163" cy="369332"/>
          </a:xfrm>
          <a:prstGeom prst="rect">
            <a:avLst/>
          </a:prstGeom>
          <a:noFill/>
        </p:spPr>
        <p:txBody>
          <a:bodyPr wrap="none" rtlCol="0">
            <a:spAutoFit/>
          </a:bodyPr>
          <a:lstStyle/>
          <a:p>
            <a:r>
              <a:rPr lang="en-US" sz="1800" dirty="0">
                <a:solidFill>
                  <a:schemeClr val="bg1">
                    <a:lumMod val="75000"/>
                  </a:schemeClr>
                </a:solidFill>
              </a:rPr>
              <a:t>Tables</a:t>
            </a:r>
          </a:p>
        </p:txBody>
      </p:sp>
      <p:sp>
        <p:nvSpPr>
          <p:cNvPr id="8" name="TextBox 7">
            <a:extLst>
              <a:ext uri="{FF2B5EF4-FFF2-40B4-BE49-F238E27FC236}">
                <a16:creationId xmlns:a16="http://schemas.microsoft.com/office/drawing/2014/main" id="{87D6F93D-3BFB-46C1-9D2C-5B5200914A4D}"/>
              </a:ext>
            </a:extLst>
          </p:cNvPr>
          <p:cNvSpPr txBox="1"/>
          <p:nvPr/>
        </p:nvSpPr>
        <p:spPr>
          <a:xfrm>
            <a:off x="330702" y="2489075"/>
            <a:ext cx="3374523" cy="1754326"/>
          </a:xfrm>
          <a:prstGeom prst="rect">
            <a:avLst/>
          </a:prstGeom>
          <a:noFill/>
        </p:spPr>
        <p:txBody>
          <a:bodyPr wrap="square" rtlCol="0">
            <a:spAutoFit/>
          </a:bodyPr>
          <a:lstStyle/>
          <a:p>
            <a:r>
              <a:rPr lang="en-US" sz="1800" dirty="0">
                <a:solidFill>
                  <a:schemeClr val="bg1">
                    <a:lumMod val="75000"/>
                  </a:schemeClr>
                </a:solidFill>
              </a:rPr>
              <a:t>Comprised of </a:t>
            </a:r>
            <a:r>
              <a:rPr lang="en-US" sz="1800" b="1" dirty="0">
                <a:solidFill>
                  <a:schemeClr val="bg1">
                    <a:lumMod val="75000"/>
                  </a:schemeClr>
                </a:solidFill>
              </a:rPr>
              <a:t>tuples</a:t>
            </a:r>
            <a:r>
              <a:rPr lang="en-US" sz="1800" dirty="0">
                <a:solidFill>
                  <a:schemeClr val="bg1">
                    <a:lumMod val="75000"/>
                  </a:schemeClr>
                </a:solidFill>
              </a:rPr>
              <a:t> that may have different </a:t>
            </a:r>
            <a:r>
              <a:rPr lang="en-US" sz="1800" b="1" dirty="0">
                <a:solidFill>
                  <a:schemeClr val="bg1">
                    <a:lumMod val="75000"/>
                  </a:schemeClr>
                </a:solidFill>
              </a:rPr>
              <a:t>field</a:t>
            </a:r>
            <a:r>
              <a:rPr lang="en-US" sz="1800" dirty="0">
                <a:solidFill>
                  <a:schemeClr val="bg1">
                    <a:lumMod val="75000"/>
                  </a:schemeClr>
                </a:solidFill>
              </a:rPr>
              <a:t> types</a:t>
            </a:r>
          </a:p>
          <a:p>
            <a:endParaRPr lang="en-US" sz="1800" dirty="0">
              <a:solidFill>
                <a:schemeClr val="bg1">
                  <a:lumMod val="75000"/>
                </a:schemeClr>
              </a:solidFill>
            </a:endParaRPr>
          </a:p>
          <a:p>
            <a:r>
              <a:rPr lang="en-US" sz="1800" dirty="0">
                <a:solidFill>
                  <a:schemeClr val="bg1">
                    <a:lumMod val="75000"/>
                  </a:schemeClr>
                </a:solidFill>
              </a:rPr>
              <a:t>Also called </a:t>
            </a:r>
            <a:r>
              <a:rPr lang="en-US" sz="1800" b="1" dirty="0" err="1">
                <a:solidFill>
                  <a:schemeClr val="bg1">
                    <a:lumMod val="75000"/>
                  </a:schemeClr>
                </a:solidFill>
              </a:rPr>
              <a:t>dataframes</a:t>
            </a:r>
            <a:r>
              <a:rPr lang="en-US" sz="1800" dirty="0">
                <a:solidFill>
                  <a:schemeClr val="bg1">
                    <a:lumMod val="75000"/>
                  </a:schemeClr>
                </a:solidFill>
              </a:rPr>
              <a:t> (Pandas, R, </a:t>
            </a:r>
            <a:r>
              <a:rPr lang="en-US" sz="1800" dirty="0" err="1">
                <a:solidFill>
                  <a:schemeClr val="bg1">
                    <a:lumMod val="75000"/>
                  </a:schemeClr>
                </a:solidFill>
              </a:rPr>
              <a:t>PySpark</a:t>
            </a:r>
            <a:r>
              <a:rPr lang="en-US" sz="1800" dirty="0">
                <a:solidFill>
                  <a:schemeClr val="bg1">
                    <a:lumMod val="75000"/>
                  </a:schemeClr>
                </a:solidFill>
              </a:rPr>
              <a:t>) and </a:t>
            </a:r>
            <a:r>
              <a:rPr lang="en-US" sz="1800" b="1" dirty="0">
                <a:solidFill>
                  <a:schemeClr val="bg1">
                    <a:lumMod val="75000"/>
                  </a:schemeClr>
                </a:solidFill>
              </a:rPr>
              <a:t>relations</a:t>
            </a:r>
            <a:r>
              <a:rPr lang="en-US" sz="1800" dirty="0">
                <a:solidFill>
                  <a:schemeClr val="bg1">
                    <a:lumMod val="75000"/>
                  </a:schemeClr>
                </a:solidFill>
              </a:rPr>
              <a:t> (SQL)</a:t>
            </a:r>
          </a:p>
        </p:txBody>
      </p:sp>
      <p:graphicFrame>
        <p:nvGraphicFramePr>
          <p:cNvPr id="14" name="Table 13">
            <a:extLst>
              <a:ext uri="{FF2B5EF4-FFF2-40B4-BE49-F238E27FC236}">
                <a16:creationId xmlns:a16="http://schemas.microsoft.com/office/drawing/2014/main" id="{E13FF79D-9D2F-4BD2-8FFA-14799A7F80D9}"/>
              </a:ext>
            </a:extLst>
          </p:cNvPr>
          <p:cNvGraphicFramePr>
            <a:graphicFrameLocks noGrp="1"/>
          </p:cNvGraphicFramePr>
          <p:nvPr/>
        </p:nvGraphicFramePr>
        <p:xfrm>
          <a:off x="4362189" y="1474579"/>
          <a:ext cx="826452" cy="685800"/>
        </p:xfrm>
        <a:graphic>
          <a:graphicData uri="http://schemas.openxmlformats.org/drawingml/2006/table">
            <a:tbl>
              <a:tblPr bandRow="1">
                <a:tableStyleId>{073A0DAA-6AF3-43AB-8588-CEC1D06C72B9}</a:tableStyleId>
              </a:tblPr>
              <a:tblGrid>
                <a:gridCol w="298768">
                  <a:extLst>
                    <a:ext uri="{9D8B030D-6E8A-4147-A177-3AD203B41FA5}">
                      <a16:colId xmlns:a16="http://schemas.microsoft.com/office/drawing/2014/main" val="2312613819"/>
                    </a:ext>
                  </a:extLst>
                </a:gridCol>
                <a:gridCol w="263842">
                  <a:extLst>
                    <a:ext uri="{9D8B030D-6E8A-4147-A177-3AD203B41FA5}">
                      <a16:colId xmlns:a16="http://schemas.microsoft.com/office/drawing/2014/main" val="1943338812"/>
                    </a:ext>
                  </a:extLst>
                </a:gridCol>
                <a:gridCol w="263842">
                  <a:extLst>
                    <a:ext uri="{9D8B030D-6E8A-4147-A177-3AD203B41FA5}">
                      <a16:colId xmlns:a16="http://schemas.microsoft.com/office/drawing/2014/main" val="3255038979"/>
                    </a:ext>
                  </a:extLst>
                </a:gridCol>
              </a:tblGrid>
              <a:tr h="0">
                <a:tc>
                  <a:txBody>
                    <a:bodyPr/>
                    <a:lstStyle/>
                    <a:p>
                      <a:pPr algn="ctr"/>
                      <a:r>
                        <a:rPr lang="en-US" sz="900" dirty="0"/>
                        <a:t>1</a:t>
                      </a:r>
                    </a:p>
                  </a:txBody>
                  <a:tcPr/>
                </a:tc>
                <a:tc>
                  <a:txBody>
                    <a:bodyPr/>
                    <a:lstStyle/>
                    <a:p>
                      <a:pPr algn="ctr"/>
                      <a:r>
                        <a:rPr lang="en-US" sz="900" dirty="0"/>
                        <a:t>3</a:t>
                      </a:r>
                    </a:p>
                  </a:txBody>
                  <a:tcPr/>
                </a:tc>
                <a:tc>
                  <a:txBody>
                    <a:bodyPr/>
                    <a:lstStyle/>
                    <a:p>
                      <a:pPr algn="ctr"/>
                      <a:r>
                        <a:rPr lang="en-US" sz="900" dirty="0"/>
                        <a:t>2</a:t>
                      </a:r>
                    </a:p>
                  </a:txBody>
                  <a:tcPr/>
                </a:tc>
                <a:extLst>
                  <a:ext uri="{0D108BD9-81ED-4DB2-BD59-A6C34878D82A}">
                    <a16:rowId xmlns:a16="http://schemas.microsoft.com/office/drawing/2014/main" val="2787338516"/>
                  </a:ext>
                </a:extLst>
              </a:tr>
              <a:tr h="0">
                <a:tc>
                  <a:txBody>
                    <a:bodyPr/>
                    <a:lstStyle/>
                    <a:p>
                      <a:pPr algn="ctr"/>
                      <a:r>
                        <a:rPr lang="en-US" sz="900" dirty="0"/>
                        <a:t>3</a:t>
                      </a:r>
                    </a:p>
                  </a:txBody>
                  <a:tcPr/>
                </a:tc>
                <a:tc>
                  <a:txBody>
                    <a:bodyPr/>
                    <a:lstStyle/>
                    <a:p>
                      <a:pPr algn="ctr"/>
                      <a:r>
                        <a:rPr lang="en-US" sz="900" dirty="0"/>
                        <a:t>1</a:t>
                      </a:r>
                    </a:p>
                  </a:txBody>
                  <a:tcPr/>
                </a:tc>
                <a:tc>
                  <a:txBody>
                    <a:bodyPr/>
                    <a:lstStyle/>
                    <a:p>
                      <a:pPr algn="ctr"/>
                      <a:r>
                        <a:rPr lang="en-US" sz="900" dirty="0"/>
                        <a:t>0</a:t>
                      </a:r>
                    </a:p>
                  </a:txBody>
                  <a:tcPr/>
                </a:tc>
                <a:extLst>
                  <a:ext uri="{0D108BD9-81ED-4DB2-BD59-A6C34878D82A}">
                    <a16:rowId xmlns:a16="http://schemas.microsoft.com/office/drawing/2014/main" val="2262687579"/>
                  </a:ext>
                </a:extLst>
              </a:tr>
              <a:tr h="145443">
                <a:tc>
                  <a:txBody>
                    <a:bodyPr/>
                    <a:lstStyle/>
                    <a:p>
                      <a:pPr algn="ctr"/>
                      <a:r>
                        <a:rPr lang="en-US" sz="900" dirty="0"/>
                        <a:t>2</a:t>
                      </a:r>
                    </a:p>
                  </a:txBody>
                  <a:tcPr/>
                </a:tc>
                <a:tc>
                  <a:txBody>
                    <a:bodyPr/>
                    <a:lstStyle/>
                    <a:p>
                      <a:pPr algn="ctr"/>
                      <a:r>
                        <a:rPr lang="en-US" sz="900" dirty="0"/>
                        <a:t>0</a:t>
                      </a:r>
                    </a:p>
                  </a:txBody>
                  <a:tcPr/>
                </a:tc>
                <a:tc>
                  <a:txBody>
                    <a:bodyPr/>
                    <a:lstStyle/>
                    <a:p>
                      <a:pPr algn="ctr"/>
                      <a:r>
                        <a:rPr lang="en-US" sz="900" dirty="0"/>
                        <a:t>1</a:t>
                      </a:r>
                    </a:p>
                  </a:txBody>
                  <a:tcPr/>
                </a:tc>
                <a:extLst>
                  <a:ext uri="{0D108BD9-81ED-4DB2-BD59-A6C34878D82A}">
                    <a16:rowId xmlns:a16="http://schemas.microsoft.com/office/drawing/2014/main" val="3390568223"/>
                  </a:ext>
                </a:extLst>
              </a:tr>
            </a:tbl>
          </a:graphicData>
        </a:graphic>
      </p:graphicFrame>
      <p:sp>
        <p:nvSpPr>
          <p:cNvPr id="15" name="TextBox 14">
            <a:extLst>
              <a:ext uri="{FF2B5EF4-FFF2-40B4-BE49-F238E27FC236}">
                <a16:creationId xmlns:a16="http://schemas.microsoft.com/office/drawing/2014/main" id="{3819E0B2-F5BC-4B2E-997E-33DBCF33C6AF}"/>
              </a:ext>
            </a:extLst>
          </p:cNvPr>
          <p:cNvSpPr txBox="1"/>
          <p:nvPr/>
        </p:nvSpPr>
        <p:spPr>
          <a:xfrm>
            <a:off x="4315655" y="1049438"/>
            <a:ext cx="851515" cy="369332"/>
          </a:xfrm>
          <a:prstGeom prst="rect">
            <a:avLst/>
          </a:prstGeom>
          <a:noFill/>
        </p:spPr>
        <p:txBody>
          <a:bodyPr wrap="none" rtlCol="0">
            <a:spAutoFit/>
          </a:bodyPr>
          <a:lstStyle/>
          <a:p>
            <a:r>
              <a:rPr lang="en-US" sz="1800" dirty="0"/>
              <a:t>Arrays</a:t>
            </a:r>
          </a:p>
        </p:txBody>
      </p:sp>
      <p:sp>
        <p:nvSpPr>
          <p:cNvPr id="16" name="TextBox 15">
            <a:extLst>
              <a:ext uri="{FF2B5EF4-FFF2-40B4-BE49-F238E27FC236}">
                <a16:creationId xmlns:a16="http://schemas.microsoft.com/office/drawing/2014/main" id="{6CB6FAD1-9273-474E-8C0C-52343AED65E0}"/>
              </a:ext>
            </a:extLst>
          </p:cNvPr>
          <p:cNvSpPr txBox="1"/>
          <p:nvPr/>
        </p:nvSpPr>
        <p:spPr>
          <a:xfrm>
            <a:off x="3802325" y="2452038"/>
            <a:ext cx="2098515" cy="1754326"/>
          </a:xfrm>
          <a:prstGeom prst="rect">
            <a:avLst/>
          </a:prstGeom>
          <a:noFill/>
        </p:spPr>
        <p:txBody>
          <a:bodyPr wrap="square" rtlCol="0">
            <a:spAutoFit/>
          </a:bodyPr>
          <a:lstStyle/>
          <a:p>
            <a:r>
              <a:rPr lang="en-US" sz="1800" dirty="0"/>
              <a:t>Cells have same type, in a multi-dimensional coordinate space</a:t>
            </a:r>
          </a:p>
          <a:p>
            <a:endParaRPr lang="en-US" sz="1800" dirty="0"/>
          </a:p>
          <a:p>
            <a:r>
              <a:rPr lang="en-US" sz="1800" dirty="0"/>
              <a:t>Matrices, tensors</a:t>
            </a:r>
          </a:p>
        </p:txBody>
      </p:sp>
      <p:sp>
        <p:nvSpPr>
          <p:cNvPr id="11" name="Shape 31">
            <a:extLst>
              <a:ext uri="{FF2B5EF4-FFF2-40B4-BE49-F238E27FC236}">
                <a16:creationId xmlns:a16="http://schemas.microsoft.com/office/drawing/2014/main" id="{B446997F-1C7F-5C4E-A3EA-4900EB74467F}"/>
              </a:ext>
            </a:extLst>
          </p:cNvPr>
          <p:cNvSpPr/>
          <p:nvPr/>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3"/>
              </a:rPr>
              <a:t>Creative Commons Attribution-</a:t>
            </a:r>
            <a:r>
              <a:rPr lang="en-US" sz="800" dirty="0" err="1">
                <a:hlinkClick r:id="rId3"/>
              </a:rPr>
              <a:t>ShareAlike</a:t>
            </a:r>
            <a:r>
              <a:rPr lang="en-US" sz="800" dirty="0">
                <a:hlinkClick r:id="rId3"/>
              </a:rPr>
              <a:t> 4.0 International License</a:t>
            </a:r>
            <a:r>
              <a:rPr lang="en-US" sz="800" dirty="0"/>
              <a:t>.</a:t>
            </a:r>
          </a:p>
        </p:txBody>
      </p:sp>
    </p:spTree>
    <p:extLst>
      <p:ext uri="{BB962C8B-B14F-4D97-AF65-F5344CB8AC3E}">
        <p14:creationId xmlns:p14="http://schemas.microsoft.com/office/powerpoint/2010/main" val="17545750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31BF-12A6-4EE2-8CF5-14E659487497}"/>
              </a:ext>
            </a:extLst>
          </p:cNvPr>
          <p:cNvSpPr>
            <a:spLocks noGrp="1"/>
          </p:cNvSpPr>
          <p:nvPr>
            <p:ph type="title"/>
          </p:nvPr>
        </p:nvSpPr>
        <p:spPr/>
        <p:txBody>
          <a:bodyPr/>
          <a:lstStyle/>
          <a:p>
            <a:r>
              <a:rPr lang="en-US" dirty="0"/>
              <a:t>In SQL</a:t>
            </a:r>
          </a:p>
        </p:txBody>
      </p:sp>
      <p:pic>
        <p:nvPicPr>
          <p:cNvPr id="7" name="Content Placeholder 6">
            <a:extLst>
              <a:ext uri="{FF2B5EF4-FFF2-40B4-BE49-F238E27FC236}">
                <a16:creationId xmlns:a16="http://schemas.microsoft.com/office/drawing/2014/main" id="{49BFAC74-029F-4E54-8BFE-C1A176820F88}"/>
              </a:ext>
            </a:extLst>
          </p:cNvPr>
          <p:cNvPicPr>
            <a:picLocks noGrp="1" noChangeAspect="1"/>
          </p:cNvPicPr>
          <p:nvPr>
            <p:ph idx="1"/>
          </p:nvPr>
        </p:nvPicPr>
        <p:blipFill>
          <a:blip r:embed="rId3"/>
          <a:stretch>
            <a:fillRect/>
          </a:stretch>
        </p:blipFill>
        <p:spPr>
          <a:xfrm>
            <a:off x="1178767" y="2510367"/>
            <a:ext cx="6171849" cy="2641600"/>
          </a:xfrm>
          <a:prstGeom prst="rect">
            <a:avLst/>
          </a:prstGeom>
        </p:spPr>
      </p:pic>
      <p:sp>
        <p:nvSpPr>
          <p:cNvPr id="4" name="Footer Placeholder 3">
            <a:extLst>
              <a:ext uri="{FF2B5EF4-FFF2-40B4-BE49-F238E27FC236}">
                <a16:creationId xmlns:a16="http://schemas.microsoft.com/office/drawing/2014/main" id="{BF80AD88-96DD-4D87-A196-DB9D4C058427}"/>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A8091536-4EC4-4B56-B7BA-0C460B8052FC}"/>
              </a:ext>
            </a:extLst>
          </p:cNvPr>
          <p:cNvSpPr>
            <a:spLocks noGrp="1"/>
          </p:cNvSpPr>
          <p:nvPr>
            <p:ph type="sldNum" sz="quarter" idx="12"/>
          </p:nvPr>
        </p:nvSpPr>
        <p:spPr/>
        <p:txBody>
          <a:bodyPr/>
          <a:lstStyle/>
          <a:p>
            <a:pPr>
              <a:defRPr/>
            </a:pPr>
            <a:fld id="{B5D931A1-A42B-F94C-ADA3-91D74B0ACBA8}" type="slidenum">
              <a:rPr lang="en-GB" smtClean="0"/>
              <a:pPr>
                <a:defRPr/>
              </a:pPr>
              <a:t>40</a:t>
            </a:fld>
            <a:endParaRPr lang="en-GB"/>
          </a:p>
        </p:txBody>
      </p:sp>
      <p:sp>
        <p:nvSpPr>
          <p:cNvPr id="6" name="Rectangle 5">
            <a:extLst>
              <a:ext uri="{FF2B5EF4-FFF2-40B4-BE49-F238E27FC236}">
                <a16:creationId xmlns:a16="http://schemas.microsoft.com/office/drawing/2014/main" id="{8789516A-4B85-4B79-A5B0-FC4D1E0B2ADF}"/>
              </a:ext>
            </a:extLst>
          </p:cNvPr>
          <p:cNvSpPr/>
          <p:nvPr/>
        </p:nvSpPr>
        <p:spPr>
          <a:xfrm>
            <a:off x="383166" y="1153641"/>
            <a:ext cx="8331200" cy="1323439"/>
          </a:xfrm>
          <a:prstGeom prst="rect">
            <a:avLst/>
          </a:prstGeom>
          <a:solidFill>
            <a:schemeClr val="accent2">
              <a:lumMod val="20000"/>
              <a:lumOff val="80000"/>
            </a:schemeClr>
          </a:solidFill>
        </p:spPr>
        <p:txBody>
          <a:bodyPr wrap="square">
            <a:spAutoFit/>
          </a:bodyPr>
          <a:lstStyle/>
          <a:p>
            <a:r>
              <a:rPr lang="en-US" sz="1600" dirty="0" err="1">
                <a:latin typeface="Consolas" panose="020B0609020204030204" pitchFamily="49" charset="0"/>
              </a:rPr>
              <a:t>company_ceos_df.to_sql</a:t>
            </a:r>
            <a:r>
              <a:rPr lang="en-US" sz="1600" dirty="0">
                <a:latin typeface="Consolas" panose="020B0609020204030204" pitchFamily="49" charset="0"/>
              </a:rPr>
              <a:t>('</a:t>
            </a:r>
            <a:r>
              <a:rPr lang="en-US" sz="1600" dirty="0" err="1">
                <a:latin typeface="Consolas" panose="020B0609020204030204" pitchFamily="49" charset="0"/>
              </a:rPr>
              <a:t>company_ceos</a:t>
            </a:r>
            <a:r>
              <a:rPr lang="en-US" sz="1600" dirty="0">
                <a:latin typeface="Consolas" panose="020B0609020204030204" pitchFamily="49" charset="0"/>
              </a:rPr>
              <a:t>', conn, </a:t>
            </a:r>
            <a:r>
              <a:rPr lang="en-US" sz="1600" dirty="0" err="1">
                <a:latin typeface="Consolas" panose="020B0609020204030204" pitchFamily="49" charset="0"/>
              </a:rPr>
              <a:t>if_exists</a:t>
            </a:r>
            <a:r>
              <a:rPr lang="en-US" sz="1600" dirty="0">
                <a:latin typeface="Consolas" panose="020B0609020204030204" pitchFamily="49" charset="0"/>
              </a:rPr>
              <a:t>="replace")</a:t>
            </a:r>
          </a:p>
          <a:p>
            <a:r>
              <a:rPr lang="en-US" sz="1600" dirty="0" err="1">
                <a:latin typeface="Consolas" panose="020B0609020204030204" pitchFamily="49" charset="0"/>
              </a:rPr>
              <a:t>exec_df.to_sql</a:t>
            </a:r>
            <a:r>
              <a:rPr lang="en-US" sz="1600" dirty="0">
                <a:latin typeface="Consolas" panose="020B0609020204030204" pitchFamily="49" charset="0"/>
              </a:rPr>
              <a:t>('executives', conn, </a:t>
            </a:r>
            <a:r>
              <a:rPr lang="en-US" sz="1600" dirty="0" err="1">
                <a:latin typeface="Consolas" panose="020B0609020204030204" pitchFamily="49" charset="0"/>
              </a:rPr>
              <a:t>if_exists</a:t>
            </a:r>
            <a:r>
              <a:rPr lang="en-US" sz="1600" dirty="0">
                <a:latin typeface="Consolas" panose="020B0609020204030204" pitchFamily="49" charset="0"/>
              </a:rPr>
              <a:t>="replace")</a:t>
            </a:r>
          </a:p>
          <a:p>
            <a:endParaRPr lang="en-US" sz="1600" dirty="0">
              <a:latin typeface="Consolas" panose="020B0609020204030204" pitchFamily="49" charset="0"/>
            </a:endParaRPr>
          </a:p>
          <a:p>
            <a:r>
              <a:rPr lang="en-US" sz="1600" dirty="0" err="1">
                <a:latin typeface="Consolas" panose="020B0609020204030204" pitchFamily="49" charset="0"/>
              </a:rPr>
              <a:t>pd.read_sql_query</a:t>
            </a:r>
            <a:r>
              <a:rPr lang="en-US" sz="1600" dirty="0">
                <a:latin typeface="Consolas" panose="020B0609020204030204" pitchFamily="49" charset="0"/>
              </a:rPr>
              <a:t>('select Executive, Company, born from </a:t>
            </a:r>
            <a:r>
              <a:rPr lang="en-US" sz="1600" dirty="0" err="1">
                <a:latin typeface="Consolas" panose="020B0609020204030204" pitchFamily="49" charset="0"/>
              </a:rPr>
              <a:t>company_ceos</a:t>
            </a:r>
            <a:r>
              <a:rPr lang="en-US" sz="1600" dirty="0">
                <a:latin typeface="Consolas" panose="020B0609020204030204" pitchFamily="49" charset="0"/>
              </a:rPr>
              <a:t> ' +\</a:t>
            </a:r>
          </a:p>
          <a:p>
            <a:r>
              <a:rPr lang="en-US" sz="1600" dirty="0">
                <a:latin typeface="Consolas" panose="020B0609020204030204" pitchFamily="49" charset="0"/>
              </a:rPr>
              <a:t>                  'join executives on Executive=</a:t>
            </a:r>
            <a:r>
              <a:rPr lang="en-US" sz="1600" dirty="0" err="1">
                <a:latin typeface="Consolas" panose="020B0609020204030204" pitchFamily="49" charset="0"/>
              </a:rPr>
              <a:t>clean_name</a:t>
            </a:r>
            <a:r>
              <a:rPr lang="en-US" sz="1600" dirty="0">
                <a:latin typeface="Consolas" panose="020B0609020204030204" pitchFamily="49" charset="0"/>
              </a:rPr>
              <a:t>', conn)</a:t>
            </a:r>
          </a:p>
        </p:txBody>
      </p:sp>
    </p:spTree>
    <p:extLst>
      <p:ext uri="{BB962C8B-B14F-4D97-AF65-F5344CB8AC3E}">
        <p14:creationId xmlns:p14="http://schemas.microsoft.com/office/powerpoint/2010/main" val="1944178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2D89B-A8E7-4096-8F9F-400B52B5D3F0}"/>
              </a:ext>
            </a:extLst>
          </p:cNvPr>
          <p:cNvSpPr>
            <a:spLocks noGrp="1"/>
          </p:cNvSpPr>
          <p:nvPr>
            <p:ph type="title"/>
          </p:nvPr>
        </p:nvSpPr>
        <p:spPr/>
        <p:txBody>
          <a:bodyPr/>
          <a:lstStyle/>
          <a:p>
            <a:r>
              <a:rPr lang="en-US" dirty="0"/>
              <a:t>What Did We Miss?</a:t>
            </a:r>
          </a:p>
        </p:txBody>
      </p:sp>
      <p:sp>
        <p:nvSpPr>
          <p:cNvPr id="3" name="Content Placeholder 2">
            <a:extLst>
              <a:ext uri="{FF2B5EF4-FFF2-40B4-BE49-F238E27FC236}">
                <a16:creationId xmlns:a16="http://schemas.microsoft.com/office/drawing/2014/main" id="{17DB5837-DCB3-40E6-B3FC-6B9C6BA5243B}"/>
              </a:ext>
            </a:extLst>
          </p:cNvPr>
          <p:cNvSpPr>
            <a:spLocks noGrp="1"/>
          </p:cNvSpPr>
          <p:nvPr>
            <p:ph idx="1"/>
          </p:nvPr>
        </p:nvSpPr>
        <p:spPr>
          <a:xfrm>
            <a:off x="470263" y="1470454"/>
            <a:ext cx="8377175" cy="3749959"/>
          </a:xfrm>
        </p:spPr>
        <p:txBody>
          <a:bodyPr/>
          <a:lstStyle/>
          <a:p>
            <a:pPr>
              <a:buSzPct val="150000"/>
            </a:pPr>
            <a:r>
              <a:rPr lang="en-US" dirty="0"/>
              <a:t>Looking at the results, there are more rows in the original companies table than there are in the final merge result.</a:t>
            </a:r>
          </a:p>
          <a:p>
            <a:pPr lvl="1"/>
            <a:r>
              <a:rPr lang="en-US" dirty="0"/>
              <a:t>The exact numbers will vary depending on when you run the notebook, but in our case it was 185 company rows but only 181 rows in the merge.</a:t>
            </a:r>
          </a:p>
          <a:p>
            <a:pPr lvl="1"/>
            <a:endParaRPr lang="en-US" dirty="0"/>
          </a:p>
          <a:p>
            <a:pPr>
              <a:buSzPct val="150000"/>
            </a:pPr>
            <a:r>
              <a:rPr lang="en-US" dirty="0"/>
              <a:t>So it seems we have some missing companies (or CEOs)!</a:t>
            </a:r>
          </a:p>
          <a:p>
            <a:pPr lvl="1"/>
            <a:r>
              <a:rPr lang="en-US" dirty="0"/>
              <a:t>Maybe we don’t care</a:t>
            </a:r>
          </a:p>
          <a:p>
            <a:pPr lvl="1"/>
            <a:r>
              <a:rPr lang="en-US" dirty="0"/>
              <a:t>Or maybe we need to do more cleaning!</a:t>
            </a:r>
          </a:p>
        </p:txBody>
      </p:sp>
      <p:sp>
        <p:nvSpPr>
          <p:cNvPr id="4" name="Footer Placeholder 3">
            <a:extLst>
              <a:ext uri="{FF2B5EF4-FFF2-40B4-BE49-F238E27FC236}">
                <a16:creationId xmlns:a16="http://schemas.microsoft.com/office/drawing/2014/main" id="{57F63F0B-649D-4020-8728-EB233ECFBB37}"/>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06F8A747-E825-47F7-A8B1-57C54C7C6516}"/>
              </a:ext>
            </a:extLst>
          </p:cNvPr>
          <p:cNvSpPr>
            <a:spLocks noGrp="1"/>
          </p:cNvSpPr>
          <p:nvPr>
            <p:ph type="sldNum" sz="quarter" idx="12"/>
          </p:nvPr>
        </p:nvSpPr>
        <p:spPr/>
        <p:txBody>
          <a:bodyPr/>
          <a:lstStyle/>
          <a:p>
            <a:pPr>
              <a:defRPr/>
            </a:pPr>
            <a:fld id="{B5D931A1-A42B-F94C-ADA3-91D74B0ACBA8}" type="slidenum">
              <a:rPr lang="en-GB" smtClean="0"/>
              <a:pPr>
                <a:defRPr/>
              </a:pPr>
              <a:t>41</a:t>
            </a:fld>
            <a:endParaRPr lang="en-GB"/>
          </a:p>
        </p:txBody>
      </p:sp>
    </p:spTree>
    <p:extLst>
      <p:ext uri="{BB962C8B-B14F-4D97-AF65-F5344CB8AC3E}">
        <p14:creationId xmlns:p14="http://schemas.microsoft.com/office/powerpoint/2010/main" val="1314720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2F337-C94A-4787-B6DB-43BB3A8A5166}"/>
              </a:ext>
            </a:extLst>
          </p:cNvPr>
          <p:cNvSpPr>
            <a:spLocks noGrp="1"/>
          </p:cNvSpPr>
          <p:nvPr>
            <p:ph type="title"/>
          </p:nvPr>
        </p:nvSpPr>
        <p:spPr/>
        <p:txBody>
          <a:bodyPr/>
          <a:lstStyle/>
          <a:p>
            <a:r>
              <a:rPr lang="en-US" dirty="0"/>
              <a:t>Let’s Try the Join Again As a </a:t>
            </a:r>
            <a:r>
              <a:rPr lang="en-US" i="1" dirty="0"/>
              <a:t>Left </a:t>
            </a:r>
            <a:r>
              <a:rPr lang="en-US" i="1" dirty="0" err="1"/>
              <a:t>Outerjoin</a:t>
            </a:r>
            <a:endParaRPr lang="en-US" i="1" dirty="0"/>
          </a:p>
        </p:txBody>
      </p:sp>
      <p:pic>
        <p:nvPicPr>
          <p:cNvPr id="7" name="Content Placeholder 6">
            <a:extLst>
              <a:ext uri="{FF2B5EF4-FFF2-40B4-BE49-F238E27FC236}">
                <a16:creationId xmlns:a16="http://schemas.microsoft.com/office/drawing/2014/main" id="{77C6B9A1-6F5D-4A3D-AB15-5B6F75E5F9D5}"/>
              </a:ext>
            </a:extLst>
          </p:cNvPr>
          <p:cNvPicPr>
            <a:picLocks noGrp="1" noChangeAspect="1"/>
          </p:cNvPicPr>
          <p:nvPr>
            <p:ph idx="1"/>
          </p:nvPr>
        </p:nvPicPr>
        <p:blipFill>
          <a:blip r:embed="rId3"/>
          <a:stretch>
            <a:fillRect/>
          </a:stretch>
        </p:blipFill>
        <p:spPr>
          <a:xfrm>
            <a:off x="244474" y="2941909"/>
            <a:ext cx="8736885" cy="1965265"/>
          </a:xfrm>
          <a:prstGeom prst="rect">
            <a:avLst/>
          </a:prstGeom>
        </p:spPr>
      </p:pic>
      <p:sp>
        <p:nvSpPr>
          <p:cNvPr id="4" name="Footer Placeholder 3">
            <a:extLst>
              <a:ext uri="{FF2B5EF4-FFF2-40B4-BE49-F238E27FC236}">
                <a16:creationId xmlns:a16="http://schemas.microsoft.com/office/drawing/2014/main" id="{FD6F51BF-9FC4-4E05-95BF-167164DF71F3}"/>
              </a:ext>
            </a:extLst>
          </p:cNvPr>
          <p:cNvSpPr>
            <a:spLocks noGrp="1"/>
          </p:cNvSpPr>
          <p:nvPr>
            <p:ph type="ftr" sz="quarter" idx="4294967295"/>
          </p:nvPr>
        </p:nvSpPr>
        <p:spPr>
          <a:xfrm>
            <a:off x="470263" y="5295900"/>
            <a:ext cx="3551056" cy="303213"/>
          </a:xfrm>
        </p:spPr>
        <p:txBody>
          <a:bodyPr/>
          <a:lstStyle/>
          <a:p>
            <a:pPr>
              <a:defRPr/>
            </a:pPr>
            <a:endParaRPr lang="en-GB" dirty="0"/>
          </a:p>
        </p:txBody>
      </p:sp>
      <p:sp>
        <p:nvSpPr>
          <p:cNvPr id="5" name="Slide Number Placeholder 4">
            <a:extLst>
              <a:ext uri="{FF2B5EF4-FFF2-40B4-BE49-F238E27FC236}">
                <a16:creationId xmlns:a16="http://schemas.microsoft.com/office/drawing/2014/main" id="{FE50FC53-19CE-4174-8E63-45DA40AF3E09}"/>
              </a:ext>
            </a:extLst>
          </p:cNvPr>
          <p:cNvSpPr>
            <a:spLocks noGrp="1"/>
          </p:cNvSpPr>
          <p:nvPr>
            <p:ph type="sldNum" sz="quarter" idx="12"/>
          </p:nvPr>
        </p:nvSpPr>
        <p:spPr/>
        <p:txBody>
          <a:bodyPr/>
          <a:lstStyle/>
          <a:p>
            <a:pPr>
              <a:defRPr/>
            </a:pPr>
            <a:fld id="{B5D931A1-A42B-F94C-ADA3-91D74B0ACBA8}" type="slidenum">
              <a:rPr lang="en-GB" smtClean="0"/>
              <a:pPr>
                <a:defRPr/>
              </a:pPr>
              <a:t>42</a:t>
            </a:fld>
            <a:endParaRPr lang="en-GB"/>
          </a:p>
        </p:txBody>
      </p:sp>
      <p:sp>
        <p:nvSpPr>
          <p:cNvPr id="6" name="Rectangle 5">
            <a:extLst>
              <a:ext uri="{FF2B5EF4-FFF2-40B4-BE49-F238E27FC236}">
                <a16:creationId xmlns:a16="http://schemas.microsoft.com/office/drawing/2014/main" id="{81A85E61-A642-495D-B7C0-B43507F690D2}"/>
              </a:ext>
            </a:extLst>
          </p:cNvPr>
          <p:cNvSpPr/>
          <p:nvPr/>
        </p:nvSpPr>
        <p:spPr>
          <a:xfrm>
            <a:off x="317731" y="1472058"/>
            <a:ext cx="8462070" cy="1077218"/>
          </a:xfrm>
          <a:prstGeom prst="rect">
            <a:avLst/>
          </a:prstGeom>
        </p:spPr>
        <p:txBody>
          <a:bodyPr wrap="square">
            <a:spAutoFit/>
          </a:bodyPr>
          <a:lstStyle/>
          <a:p>
            <a:r>
              <a:rPr lang="en-US" sz="1600" dirty="0" err="1"/>
              <a:t>company_ceos_df</a:t>
            </a:r>
            <a:r>
              <a:rPr lang="en-US" sz="1600" dirty="0"/>
              <a:t>[['Executive', 'Company']].merge(</a:t>
            </a:r>
            <a:r>
              <a:rPr lang="en-US" sz="1600" dirty="0" err="1"/>
              <a:t>exec_df</a:t>
            </a:r>
            <a:r>
              <a:rPr lang="en-US" sz="1600" dirty="0"/>
              <a:t>[['</a:t>
            </a:r>
            <a:r>
              <a:rPr lang="en-US" sz="1600" dirty="0" err="1"/>
              <a:t>clean_name</a:t>
            </a:r>
            <a:r>
              <a:rPr lang="en-US" sz="1600" dirty="0"/>
              <a:t>', 'born']], </a:t>
            </a:r>
          </a:p>
          <a:p>
            <a:r>
              <a:rPr lang="en-US" sz="1600" dirty="0"/>
              <a:t>                                                		</a:t>
            </a:r>
            <a:r>
              <a:rPr lang="en-US" sz="1600" dirty="0" err="1"/>
              <a:t>left_on</a:t>
            </a:r>
            <a:r>
              <a:rPr lang="en-US" sz="1600" dirty="0"/>
              <a:t>=['Executive'], </a:t>
            </a:r>
          </a:p>
          <a:p>
            <a:r>
              <a:rPr lang="en-US" sz="1600" dirty="0"/>
              <a:t>                                                		</a:t>
            </a:r>
            <a:r>
              <a:rPr lang="en-US" sz="1600" dirty="0" err="1"/>
              <a:t>right_on</a:t>
            </a:r>
            <a:r>
              <a:rPr lang="en-US" sz="1600" dirty="0"/>
              <a:t>=['</a:t>
            </a:r>
            <a:r>
              <a:rPr lang="en-US" sz="1600" dirty="0" err="1"/>
              <a:t>clean_name</a:t>
            </a:r>
            <a:r>
              <a:rPr lang="en-US" sz="1600" dirty="0"/>
              <a:t>’], </a:t>
            </a:r>
          </a:p>
          <a:p>
            <a:r>
              <a:rPr lang="en-US" sz="1600" dirty="0"/>
              <a:t>					how="left", indicator=True)</a:t>
            </a:r>
          </a:p>
        </p:txBody>
      </p:sp>
      <p:pic>
        <p:nvPicPr>
          <p:cNvPr id="8" name="Picture 7">
            <a:extLst>
              <a:ext uri="{FF2B5EF4-FFF2-40B4-BE49-F238E27FC236}">
                <a16:creationId xmlns:a16="http://schemas.microsoft.com/office/drawing/2014/main" id="{D226F946-303A-440E-9E15-EB72D6DBD094}"/>
              </a:ext>
            </a:extLst>
          </p:cNvPr>
          <p:cNvPicPr>
            <a:picLocks noChangeAspect="1"/>
          </p:cNvPicPr>
          <p:nvPr/>
        </p:nvPicPr>
        <p:blipFill>
          <a:blip r:embed="rId4"/>
          <a:stretch>
            <a:fillRect/>
          </a:stretch>
        </p:blipFill>
        <p:spPr>
          <a:xfrm>
            <a:off x="187324" y="4931447"/>
            <a:ext cx="8865055" cy="405870"/>
          </a:xfrm>
          <a:prstGeom prst="rect">
            <a:avLst/>
          </a:prstGeom>
        </p:spPr>
      </p:pic>
      <p:sp>
        <p:nvSpPr>
          <p:cNvPr id="9" name="Rectangle 8">
            <a:extLst>
              <a:ext uri="{FF2B5EF4-FFF2-40B4-BE49-F238E27FC236}">
                <a16:creationId xmlns:a16="http://schemas.microsoft.com/office/drawing/2014/main" id="{B8C17E22-C742-464E-8474-668ADBAF0B66}"/>
              </a:ext>
            </a:extLst>
          </p:cNvPr>
          <p:cNvSpPr/>
          <p:nvPr/>
        </p:nvSpPr>
        <p:spPr>
          <a:xfrm>
            <a:off x="5953760" y="2265680"/>
            <a:ext cx="1381760" cy="1916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B1A9F0A-EE78-7140-B42A-E9B2F2E3CF3C}"/>
              </a:ext>
            </a:extLst>
          </p:cNvPr>
          <p:cNvSpPr/>
          <p:nvPr/>
        </p:nvSpPr>
        <p:spPr>
          <a:xfrm>
            <a:off x="8138160" y="2941909"/>
            <a:ext cx="641641" cy="23397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Connector: Curved 11">
            <a:extLst>
              <a:ext uri="{FF2B5EF4-FFF2-40B4-BE49-F238E27FC236}">
                <a16:creationId xmlns:a16="http://schemas.microsoft.com/office/drawing/2014/main" id="{240FFC61-2D4A-DB4D-BE1D-4A4E3A87156D}"/>
              </a:ext>
            </a:extLst>
          </p:cNvPr>
          <p:cNvCxnSpPr>
            <a:cxnSpLocks/>
            <a:stCxn id="9" idx="3"/>
            <a:endCxn id="10" idx="0"/>
          </p:cNvCxnSpPr>
          <p:nvPr/>
        </p:nvCxnSpPr>
        <p:spPr>
          <a:xfrm>
            <a:off x="7335520" y="2361511"/>
            <a:ext cx="1123461" cy="580398"/>
          </a:xfrm>
          <a:prstGeom prst="curvedConnector2">
            <a:avLst/>
          </a:prstGeom>
          <a:ln w="254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FC3EB09-8E1A-CF4B-B4F0-1045C4171D7A}"/>
              </a:ext>
            </a:extLst>
          </p:cNvPr>
          <p:cNvSpPr/>
          <p:nvPr/>
        </p:nvSpPr>
        <p:spPr>
          <a:xfrm>
            <a:off x="1371600" y="4931447"/>
            <a:ext cx="1198880" cy="2780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45597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148F127-F070-40E6-B66F-95682E49F69B}"/>
              </a:ext>
            </a:extLst>
          </p:cNvPr>
          <p:cNvSpPr>
            <a:spLocks noGrp="1"/>
          </p:cNvSpPr>
          <p:nvPr>
            <p:ph type="title"/>
          </p:nvPr>
        </p:nvSpPr>
        <p:spPr/>
        <p:txBody>
          <a:bodyPr/>
          <a:lstStyle/>
          <a:p>
            <a:r>
              <a:rPr lang="en-US" dirty="0"/>
              <a:t>Cleaning Data at Scale</a:t>
            </a:r>
          </a:p>
        </p:txBody>
      </p:sp>
      <p:sp>
        <p:nvSpPr>
          <p:cNvPr id="7" name="Text Placeholder 6">
            <a:extLst>
              <a:ext uri="{FF2B5EF4-FFF2-40B4-BE49-F238E27FC236}">
                <a16:creationId xmlns:a16="http://schemas.microsoft.com/office/drawing/2014/main" id="{94851B68-9795-4472-B580-6D0DD263FC26}"/>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82BCB907-FE94-4291-B0A8-E1474CFF5F1B}"/>
              </a:ext>
            </a:extLst>
          </p:cNvPr>
          <p:cNvSpPr>
            <a:spLocks noGrp="1"/>
          </p:cNvSpPr>
          <p:nvPr>
            <p:ph type="ftr" sz="quarter" idx="4294967295"/>
          </p:nvPr>
        </p:nvSpPr>
        <p:spPr>
          <a:xfrm>
            <a:off x="490888" y="5258597"/>
            <a:ext cx="6751457" cy="349126"/>
          </a:xfrm>
        </p:spPr>
        <p:txBody>
          <a:bodyPr/>
          <a:lstStyle/>
          <a:p>
            <a:pPr>
              <a:defRPr/>
            </a:pPr>
            <a:endParaRPr lang="en-GB"/>
          </a:p>
        </p:txBody>
      </p:sp>
      <p:sp>
        <p:nvSpPr>
          <p:cNvPr id="5" name="Slide Number Placeholder 4">
            <a:extLst>
              <a:ext uri="{FF2B5EF4-FFF2-40B4-BE49-F238E27FC236}">
                <a16:creationId xmlns:a16="http://schemas.microsoft.com/office/drawing/2014/main" id="{DA3320AF-6C20-4853-BDC4-BDB09605D4FB}"/>
              </a:ext>
            </a:extLst>
          </p:cNvPr>
          <p:cNvSpPr>
            <a:spLocks noGrp="1"/>
          </p:cNvSpPr>
          <p:nvPr>
            <p:ph type="sldNum" sz="quarter" idx="12"/>
          </p:nvPr>
        </p:nvSpPr>
        <p:spPr/>
        <p:txBody>
          <a:bodyPr/>
          <a:lstStyle/>
          <a:p>
            <a:pPr>
              <a:defRPr/>
            </a:pPr>
            <a:fld id="{B5D931A1-A42B-F94C-ADA3-91D74B0ACBA8}" type="slidenum">
              <a:rPr lang="en-GB" smtClean="0"/>
              <a:pPr>
                <a:defRPr/>
              </a:pPr>
              <a:t>43</a:t>
            </a:fld>
            <a:endParaRPr lang="en-GB"/>
          </a:p>
        </p:txBody>
      </p:sp>
      <p:sp>
        <p:nvSpPr>
          <p:cNvPr id="9" name="TextBox 8">
            <a:extLst>
              <a:ext uri="{FF2B5EF4-FFF2-40B4-BE49-F238E27FC236}">
                <a16:creationId xmlns:a16="http://schemas.microsoft.com/office/drawing/2014/main" id="{2C41EEEC-8D7A-47BA-8950-3B584C478DFE}"/>
              </a:ext>
            </a:extLst>
          </p:cNvPr>
          <p:cNvSpPr txBox="1"/>
          <p:nvPr/>
        </p:nvSpPr>
        <p:spPr>
          <a:xfrm>
            <a:off x="7245161" y="351064"/>
            <a:ext cx="1382110" cy="276999"/>
          </a:xfrm>
          <a:prstGeom prst="rect">
            <a:avLst/>
          </a:prstGeom>
          <a:noFill/>
        </p:spPr>
        <p:txBody>
          <a:bodyPr wrap="none" rtlCol="0">
            <a:spAutoFit/>
          </a:bodyPr>
          <a:lstStyle/>
          <a:p>
            <a:r>
              <a:rPr lang="en-US" sz="1200" dirty="0">
                <a:solidFill>
                  <a:schemeClr val="accent2"/>
                </a:solidFill>
                <a:latin typeface="Abadi Extra Light" panose="020B0604020202020204" pitchFamily="34" charset="0"/>
              </a:rPr>
              <a:t>Difficulty level: basic</a:t>
            </a:r>
          </a:p>
        </p:txBody>
      </p:sp>
    </p:spTree>
    <p:extLst>
      <p:ext uri="{BB962C8B-B14F-4D97-AF65-F5344CB8AC3E}">
        <p14:creationId xmlns:p14="http://schemas.microsoft.com/office/powerpoint/2010/main" val="25154588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AFD372C-F68A-4E03-9B2A-360DE43201CC}"/>
              </a:ext>
            </a:extLst>
          </p:cNvPr>
          <p:cNvSpPr>
            <a:spLocks noGrp="1"/>
          </p:cNvSpPr>
          <p:nvPr>
            <p:ph type="title"/>
          </p:nvPr>
        </p:nvSpPr>
        <p:spPr/>
        <p:txBody>
          <a:bodyPr/>
          <a:lstStyle/>
          <a:p>
            <a:r>
              <a:rPr lang="en-US" dirty="0"/>
              <a:t>How Do We Know Data Is Clean?</a:t>
            </a:r>
          </a:p>
        </p:txBody>
      </p:sp>
      <p:sp>
        <p:nvSpPr>
          <p:cNvPr id="10" name="Content Placeholder 9">
            <a:extLst>
              <a:ext uri="{FF2B5EF4-FFF2-40B4-BE49-F238E27FC236}">
                <a16:creationId xmlns:a16="http://schemas.microsoft.com/office/drawing/2014/main" id="{A2B8DA61-BBF1-45D9-91F8-8F26BCA591FD}"/>
              </a:ext>
            </a:extLst>
          </p:cNvPr>
          <p:cNvSpPr>
            <a:spLocks noGrp="1"/>
          </p:cNvSpPr>
          <p:nvPr>
            <p:ph idx="1"/>
          </p:nvPr>
        </p:nvSpPr>
        <p:spPr>
          <a:xfrm>
            <a:off x="795384" y="1107440"/>
            <a:ext cx="7743462" cy="3747213"/>
          </a:xfrm>
        </p:spPr>
        <p:txBody>
          <a:bodyPr>
            <a:normAutofit/>
          </a:bodyPr>
          <a:lstStyle/>
          <a:p>
            <a:pPr>
              <a:buSzPct val="150000"/>
            </a:pPr>
            <a:r>
              <a:rPr lang="en-US" sz="1800" dirty="0"/>
              <a:t>For our purposes, we “eyeballed it” and saw that the names had underscores or umlauts (not clean).</a:t>
            </a:r>
          </a:p>
          <a:p>
            <a:pPr>
              <a:buSzPct val="150000"/>
            </a:pPr>
            <a:endParaRPr lang="en-US" sz="1800" dirty="0"/>
          </a:p>
          <a:p>
            <a:pPr>
              <a:buSzPct val="150000"/>
            </a:pPr>
            <a:r>
              <a:rPr lang="en-US" sz="1800" dirty="0"/>
              <a:t>Looking at data is always good!</a:t>
            </a:r>
          </a:p>
          <a:p>
            <a:pPr>
              <a:buSzPct val="150000"/>
            </a:pPr>
            <a:endParaRPr lang="en-US" sz="1800" dirty="0"/>
          </a:p>
          <a:p>
            <a:pPr>
              <a:buSzPct val="150000"/>
            </a:pPr>
            <a:r>
              <a:rPr lang="en-US" sz="1800" dirty="0"/>
              <a:t>But it is best to not count on humans to look at data at scale.</a:t>
            </a:r>
          </a:p>
        </p:txBody>
      </p:sp>
      <p:sp>
        <p:nvSpPr>
          <p:cNvPr id="6" name="Slide Number Placeholder 5">
            <a:extLst>
              <a:ext uri="{FF2B5EF4-FFF2-40B4-BE49-F238E27FC236}">
                <a16:creationId xmlns:a16="http://schemas.microsoft.com/office/drawing/2014/main" id="{21735CFF-3762-4441-87AE-9B63B13E3682}"/>
              </a:ext>
            </a:extLst>
          </p:cNvPr>
          <p:cNvSpPr>
            <a:spLocks noGrp="1"/>
          </p:cNvSpPr>
          <p:nvPr>
            <p:ph type="sldNum" sz="quarter" idx="12"/>
          </p:nvPr>
        </p:nvSpPr>
        <p:spPr/>
        <p:txBody>
          <a:bodyPr/>
          <a:lstStyle/>
          <a:p>
            <a:pPr>
              <a:defRPr/>
            </a:pPr>
            <a:fld id="{46F94934-F064-734F-A6D3-DC27BF845CDD}" type="slidenum">
              <a:rPr lang="en-GB" smtClean="0"/>
              <a:pPr>
                <a:defRPr/>
              </a:pPr>
              <a:t>44</a:t>
            </a:fld>
            <a:endParaRPr lang="en-GB"/>
          </a:p>
        </p:txBody>
      </p:sp>
    </p:spTree>
    <p:extLst>
      <p:ext uri="{BB962C8B-B14F-4D97-AF65-F5344CB8AC3E}">
        <p14:creationId xmlns:p14="http://schemas.microsoft.com/office/powerpoint/2010/main" val="36502212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340A9-2370-4393-AC6F-F30A5A3C2147}"/>
              </a:ext>
            </a:extLst>
          </p:cNvPr>
          <p:cNvSpPr>
            <a:spLocks noGrp="1"/>
          </p:cNvSpPr>
          <p:nvPr>
            <p:ph type="title"/>
          </p:nvPr>
        </p:nvSpPr>
        <p:spPr/>
        <p:txBody>
          <a:bodyPr/>
          <a:lstStyle/>
          <a:p>
            <a:r>
              <a:rPr lang="en-US" dirty="0"/>
              <a:t>Cleaning Data:</a:t>
            </a:r>
            <a:br>
              <a:rPr lang="en-US" dirty="0"/>
            </a:br>
            <a:r>
              <a:rPr lang="en-US" dirty="0"/>
              <a:t>Master Data + Validation Rules</a:t>
            </a:r>
          </a:p>
        </p:txBody>
      </p:sp>
      <p:sp>
        <p:nvSpPr>
          <p:cNvPr id="3" name="Content Placeholder 2">
            <a:extLst>
              <a:ext uri="{FF2B5EF4-FFF2-40B4-BE49-F238E27FC236}">
                <a16:creationId xmlns:a16="http://schemas.microsoft.com/office/drawing/2014/main" id="{3010AB21-70E8-4B34-BEB5-96C34186B5BE}"/>
              </a:ext>
            </a:extLst>
          </p:cNvPr>
          <p:cNvSpPr>
            <a:spLocks noGrp="1"/>
          </p:cNvSpPr>
          <p:nvPr>
            <p:ph idx="1"/>
          </p:nvPr>
        </p:nvSpPr>
        <p:spPr/>
        <p:txBody>
          <a:bodyPr>
            <a:normAutofit/>
          </a:bodyPr>
          <a:lstStyle/>
          <a:p>
            <a:pPr marL="342900" indent="-342900">
              <a:buSzPct val="150000"/>
              <a:buFont typeface="+mj-lt"/>
              <a:buAutoNum type="arabicPeriod"/>
            </a:pPr>
            <a:r>
              <a:rPr lang="en-US" dirty="0"/>
              <a:t>“Master” data management:</a:t>
            </a:r>
          </a:p>
          <a:p>
            <a:pPr lvl="1">
              <a:buSzPct val="150000"/>
            </a:pPr>
            <a:r>
              <a:rPr lang="en-US" dirty="0"/>
              <a:t>Gather a complete, correct list of CEOs –store it in a </a:t>
            </a:r>
            <a:r>
              <a:rPr lang="en-US" b="1" dirty="0"/>
              <a:t>master data model</a:t>
            </a:r>
            <a:r>
              <a:rPr lang="en-US" dirty="0"/>
              <a:t> and </a:t>
            </a:r>
            <a:r>
              <a:rPr lang="en-US" b="1" dirty="0"/>
              <a:t>compare against it</a:t>
            </a:r>
            <a:endParaRPr lang="en-US" dirty="0"/>
          </a:p>
          <a:p>
            <a:pPr lvl="1">
              <a:buSzPct val="150000"/>
            </a:pPr>
            <a:r>
              <a:rPr lang="en-US" dirty="0"/>
              <a:t>Many organizations manage this – “data governance” policies about who can update, how things are added, what is compared against it</a:t>
            </a:r>
          </a:p>
          <a:p>
            <a:pPr lvl="1">
              <a:buSzPct val="150000"/>
            </a:pPr>
            <a:endParaRPr lang="en-US" dirty="0"/>
          </a:p>
          <a:p>
            <a:pPr marL="342900" indent="-342900">
              <a:buSzPct val="150000"/>
              <a:buFont typeface="+mj-lt"/>
              <a:buAutoNum type="arabicPeriod"/>
            </a:pPr>
            <a:r>
              <a:rPr lang="en-US" dirty="0"/>
              <a:t>Provide validation rules:</a:t>
            </a:r>
          </a:p>
          <a:p>
            <a:pPr lvl="1">
              <a:buSzPct val="150000"/>
            </a:pPr>
            <a:r>
              <a:rPr lang="en-US" dirty="0"/>
              <a:t>“Names should not have non-alpha characters”</a:t>
            </a:r>
          </a:p>
          <a:p>
            <a:pPr lvl="1">
              <a:buSzPct val="150000"/>
            </a:pPr>
            <a:r>
              <a:rPr lang="en-US" dirty="0"/>
              <a:t>“Birthdays should be non-null”</a:t>
            </a:r>
          </a:p>
          <a:p>
            <a:pPr lvl="1">
              <a:buSzPct val="150000"/>
            </a:pPr>
            <a:r>
              <a:rPr lang="en-US" dirty="0"/>
              <a:t>Must beware: may have </a:t>
            </a:r>
            <a:r>
              <a:rPr lang="en-US" b="1" dirty="0"/>
              <a:t>false positives</a:t>
            </a:r>
            <a:r>
              <a:rPr lang="en-US" dirty="0"/>
              <a:t> and </a:t>
            </a:r>
            <a:r>
              <a:rPr lang="en-US" b="1" dirty="0"/>
              <a:t>false negatives</a:t>
            </a:r>
            <a:endParaRPr lang="en-US" dirty="0"/>
          </a:p>
        </p:txBody>
      </p:sp>
      <p:sp>
        <p:nvSpPr>
          <p:cNvPr id="4" name="Footer Placeholder 3">
            <a:extLst>
              <a:ext uri="{FF2B5EF4-FFF2-40B4-BE49-F238E27FC236}">
                <a16:creationId xmlns:a16="http://schemas.microsoft.com/office/drawing/2014/main" id="{4AEE796C-ED23-4229-A6E1-53B207C6C4A2}"/>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225F60EF-6EB4-4239-B0E7-A080A468E703}"/>
              </a:ext>
            </a:extLst>
          </p:cNvPr>
          <p:cNvSpPr>
            <a:spLocks noGrp="1"/>
          </p:cNvSpPr>
          <p:nvPr>
            <p:ph type="sldNum" sz="quarter" idx="12"/>
          </p:nvPr>
        </p:nvSpPr>
        <p:spPr/>
        <p:txBody>
          <a:bodyPr/>
          <a:lstStyle/>
          <a:p>
            <a:pPr>
              <a:defRPr/>
            </a:pPr>
            <a:fld id="{B5D931A1-A42B-F94C-ADA3-91D74B0ACBA8}" type="slidenum">
              <a:rPr lang="en-GB" smtClean="0"/>
              <a:pPr>
                <a:defRPr/>
              </a:pPr>
              <a:t>45</a:t>
            </a:fld>
            <a:endParaRPr lang="en-GB"/>
          </a:p>
        </p:txBody>
      </p:sp>
    </p:spTree>
    <p:extLst>
      <p:ext uri="{BB962C8B-B14F-4D97-AF65-F5344CB8AC3E}">
        <p14:creationId xmlns:p14="http://schemas.microsoft.com/office/powerpoint/2010/main" val="3576358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5EF63-F20B-4E7C-A593-E4B54CADA324}"/>
              </a:ext>
            </a:extLst>
          </p:cNvPr>
          <p:cNvSpPr>
            <a:spLocks noGrp="1"/>
          </p:cNvSpPr>
          <p:nvPr>
            <p:ph type="title"/>
          </p:nvPr>
        </p:nvSpPr>
        <p:spPr/>
        <p:txBody>
          <a:bodyPr/>
          <a:lstStyle/>
          <a:p>
            <a:r>
              <a:rPr lang="en-US" dirty="0"/>
              <a:t>Simple Example</a:t>
            </a:r>
          </a:p>
        </p:txBody>
      </p:sp>
      <p:sp>
        <p:nvSpPr>
          <p:cNvPr id="3" name="Content Placeholder 2">
            <a:extLst>
              <a:ext uri="{FF2B5EF4-FFF2-40B4-BE49-F238E27FC236}">
                <a16:creationId xmlns:a16="http://schemas.microsoft.com/office/drawing/2014/main" id="{DFCA7702-FBD2-4957-87D8-87CE677444A5}"/>
              </a:ext>
            </a:extLst>
          </p:cNvPr>
          <p:cNvSpPr>
            <a:spLocks noGrp="1"/>
          </p:cNvSpPr>
          <p:nvPr>
            <p:ph idx="1"/>
          </p:nvPr>
        </p:nvSpPr>
        <p:spPr>
          <a:xfrm>
            <a:off x="470263" y="1457742"/>
            <a:ext cx="8157007" cy="2877191"/>
          </a:xfrm>
        </p:spPr>
        <p:txBody>
          <a:bodyPr>
            <a:normAutofit fontScale="92500"/>
          </a:bodyPr>
          <a:lstStyle/>
          <a:p>
            <a:pPr>
              <a:buSzPct val="150000"/>
            </a:pPr>
            <a:r>
              <a:rPr lang="en-US" dirty="0"/>
              <a:t>We think names should have alphabetic characters, except possibly:</a:t>
            </a:r>
          </a:p>
          <a:p>
            <a:pPr lvl="1">
              <a:buSzPct val="150000"/>
            </a:pPr>
            <a:r>
              <a:rPr lang="en-US" dirty="0"/>
              <a:t>Spaces</a:t>
            </a:r>
          </a:p>
          <a:p>
            <a:pPr lvl="1">
              <a:buSzPct val="150000"/>
            </a:pPr>
            <a:r>
              <a:rPr lang="en-US" dirty="0"/>
              <a:t>Hyphenation (e.g., “Jean-Luc”)</a:t>
            </a:r>
          </a:p>
          <a:p>
            <a:pPr lvl="1">
              <a:buSzPct val="150000"/>
            </a:pPr>
            <a:r>
              <a:rPr lang="en-US" dirty="0"/>
              <a:t>Apostrophes (e.g., “O’Malley”)</a:t>
            </a:r>
          </a:p>
          <a:p>
            <a:pPr lvl="1">
              <a:buSzPct val="150000"/>
            </a:pPr>
            <a:r>
              <a:rPr lang="en-US" dirty="0"/>
              <a:t>Periods (for initials)</a:t>
            </a:r>
          </a:p>
          <a:p>
            <a:pPr>
              <a:buSzPct val="150000"/>
            </a:pPr>
            <a:endParaRPr lang="en-US" dirty="0"/>
          </a:p>
          <a:p>
            <a:pPr>
              <a:buSzPct val="150000"/>
            </a:pPr>
            <a:r>
              <a:rPr lang="en-US" dirty="0"/>
              <a:t>So we can create a validation rule for this…</a:t>
            </a:r>
          </a:p>
        </p:txBody>
      </p:sp>
      <p:sp>
        <p:nvSpPr>
          <p:cNvPr id="4" name="Footer Placeholder 3">
            <a:extLst>
              <a:ext uri="{FF2B5EF4-FFF2-40B4-BE49-F238E27FC236}">
                <a16:creationId xmlns:a16="http://schemas.microsoft.com/office/drawing/2014/main" id="{6FF47153-C3D4-4BDE-9248-31B056DD7A4C}"/>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973D2444-235D-4595-8A58-38EB913B9C7E}"/>
              </a:ext>
            </a:extLst>
          </p:cNvPr>
          <p:cNvSpPr>
            <a:spLocks noGrp="1"/>
          </p:cNvSpPr>
          <p:nvPr>
            <p:ph type="sldNum" sz="quarter" idx="12"/>
          </p:nvPr>
        </p:nvSpPr>
        <p:spPr/>
        <p:txBody>
          <a:bodyPr/>
          <a:lstStyle/>
          <a:p>
            <a:pPr>
              <a:defRPr/>
            </a:pPr>
            <a:fld id="{B5D931A1-A42B-F94C-ADA3-91D74B0ACBA8}" type="slidenum">
              <a:rPr lang="en-GB" smtClean="0"/>
              <a:pPr>
                <a:defRPr/>
              </a:pPr>
              <a:t>46</a:t>
            </a:fld>
            <a:endParaRPr lang="en-GB"/>
          </a:p>
        </p:txBody>
      </p:sp>
    </p:spTree>
    <p:extLst>
      <p:ext uri="{BB962C8B-B14F-4D97-AF65-F5344CB8AC3E}">
        <p14:creationId xmlns:p14="http://schemas.microsoft.com/office/powerpoint/2010/main" val="20696516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1D945-CBFD-46FB-A973-C08A99ECF2EA}"/>
              </a:ext>
            </a:extLst>
          </p:cNvPr>
          <p:cNvSpPr>
            <a:spLocks noGrp="1"/>
          </p:cNvSpPr>
          <p:nvPr>
            <p:ph type="title"/>
          </p:nvPr>
        </p:nvSpPr>
        <p:spPr/>
        <p:txBody>
          <a:bodyPr/>
          <a:lstStyle/>
          <a:p>
            <a:r>
              <a:rPr lang="en-US" dirty="0"/>
              <a:t>Validation Rule:</a:t>
            </a:r>
            <a:br>
              <a:rPr lang="en-US" dirty="0"/>
            </a:br>
            <a:r>
              <a:rPr lang="en-US" dirty="0"/>
              <a:t>Show All Bad Names &amp; Raise Error…</a:t>
            </a:r>
          </a:p>
        </p:txBody>
      </p:sp>
      <p:sp>
        <p:nvSpPr>
          <p:cNvPr id="4" name="Footer Placeholder 3">
            <a:extLst>
              <a:ext uri="{FF2B5EF4-FFF2-40B4-BE49-F238E27FC236}">
                <a16:creationId xmlns:a16="http://schemas.microsoft.com/office/drawing/2014/main" id="{CBA4BF91-3B6F-415A-BE3E-6012EADE2F11}"/>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22E226E1-0510-4FEE-9F52-4FC7E284AF32}"/>
              </a:ext>
            </a:extLst>
          </p:cNvPr>
          <p:cNvSpPr>
            <a:spLocks noGrp="1"/>
          </p:cNvSpPr>
          <p:nvPr>
            <p:ph type="sldNum" sz="quarter" idx="12"/>
          </p:nvPr>
        </p:nvSpPr>
        <p:spPr/>
        <p:txBody>
          <a:bodyPr/>
          <a:lstStyle/>
          <a:p>
            <a:pPr>
              <a:defRPr/>
            </a:pPr>
            <a:fld id="{B5D931A1-A42B-F94C-ADA3-91D74B0ACBA8}" type="slidenum">
              <a:rPr lang="en-GB" smtClean="0"/>
              <a:pPr>
                <a:defRPr/>
              </a:pPr>
              <a:t>47</a:t>
            </a:fld>
            <a:endParaRPr lang="en-GB"/>
          </a:p>
        </p:txBody>
      </p:sp>
      <p:sp>
        <p:nvSpPr>
          <p:cNvPr id="6" name="Content Placeholder 5">
            <a:extLst>
              <a:ext uri="{FF2B5EF4-FFF2-40B4-BE49-F238E27FC236}">
                <a16:creationId xmlns:a16="http://schemas.microsoft.com/office/drawing/2014/main" id="{4CCC365A-9D8A-4729-B715-DC07E1F65AD0}"/>
              </a:ext>
            </a:extLst>
          </p:cNvPr>
          <p:cNvSpPr>
            <a:spLocks noGrp="1"/>
          </p:cNvSpPr>
          <p:nvPr>
            <p:ph idx="1"/>
          </p:nvPr>
        </p:nvSpPr>
        <p:spPr>
          <a:xfrm>
            <a:off x="469107" y="1350946"/>
            <a:ext cx="8158163" cy="4152932"/>
          </a:xfrm>
          <a:prstGeom prst="rect">
            <a:avLst/>
          </a:prstGeom>
          <a:solidFill>
            <a:schemeClr val="accent2">
              <a:lumMod val="20000"/>
              <a:lumOff val="80000"/>
            </a:schemeClr>
          </a:solidFill>
        </p:spPr>
        <p:txBody>
          <a:bodyPr wrap="square">
            <a:spAutoFit/>
          </a:bodyPr>
          <a:lstStyle/>
          <a:p>
            <a:pPr marL="0" indent="0">
              <a:buNone/>
            </a:pPr>
            <a:r>
              <a:rPr lang="en-US" sz="1600" dirty="0" err="1">
                <a:latin typeface="Consolas" panose="020B0609020204030204" pitchFamily="49" charset="0"/>
              </a:rPr>
              <a:t>replace_char</a:t>
            </a:r>
            <a:r>
              <a:rPr lang="en-US" sz="1600" dirty="0">
                <a:latin typeface="Consolas" panose="020B0609020204030204" pitchFamily="49" charset="0"/>
              </a:rPr>
              <a:t> = 'Q'</a:t>
            </a:r>
          </a:p>
          <a:p>
            <a:pPr marL="0" indent="0">
              <a:buNone/>
            </a:pPr>
            <a:r>
              <a:rPr lang="en-US" sz="1600" dirty="0">
                <a:latin typeface="Consolas" panose="020B0609020204030204" pitchFamily="49" charset="0"/>
              </a:rPr>
              <a:t>failed = False</a:t>
            </a:r>
          </a:p>
          <a:p>
            <a:pPr marL="0" indent="0">
              <a:buNone/>
            </a:pPr>
            <a:r>
              <a:rPr lang="en-US" sz="1600" dirty="0">
                <a:latin typeface="Consolas" panose="020B0609020204030204" pitchFamily="49" charset="0"/>
              </a:rPr>
              <a:t>for name in </a:t>
            </a:r>
            <a:r>
              <a:rPr lang="en-US" sz="1600" dirty="0" err="1">
                <a:latin typeface="Consolas" panose="020B0609020204030204" pitchFamily="49" charset="0"/>
              </a:rPr>
              <a:t>exec_df</a:t>
            </a:r>
            <a:r>
              <a:rPr lang="en-US" sz="1600" dirty="0">
                <a:latin typeface="Consolas" panose="020B0609020204030204" pitchFamily="49" charset="0"/>
              </a:rPr>
              <a:t>['</a:t>
            </a:r>
            <a:r>
              <a:rPr lang="en-US" sz="1600" dirty="0" err="1">
                <a:latin typeface="Consolas" panose="020B0609020204030204" pitchFamily="49" charset="0"/>
              </a:rPr>
              <a:t>clean_name</a:t>
            </a:r>
            <a:r>
              <a:rPr lang="en-US" sz="1600" dirty="0">
                <a:latin typeface="Consolas" panose="020B0609020204030204" pitchFamily="49" charset="0"/>
              </a:rPr>
              <a:t>']:</a:t>
            </a:r>
          </a:p>
          <a:p>
            <a:pPr marL="0" indent="0">
              <a:buNone/>
            </a:pPr>
            <a:r>
              <a:rPr lang="en-US" sz="1600" dirty="0">
                <a:latin typeface="Consolas" panose="020B0609020204030204" pitchFamily="49" charset="0"/>
              </a:rPr>
              <a:t>  if not </a:t>
            </a:r>
            <a:r>
              <a:rPr lang="en-US" sz="1600" dirty="0" err="1">
                <a:latin typeface="Consolas" panose="020B0609020204030204" pitchFamily="49" charset="0"/>
              </a:rPr>
              <a:t>name.replace</a:t>
            </a:r>
            <a:r>
              <a:rPr lang="en-US" sz="1600" dirty="0">
                <a:latin typeface="Consolas" panose="020B0609020204030204" pitchFamily="49" charset="0"/>
              </a:rPr>
              <a:t>(' ', </a:t>
            </a:r>
            <a:r>
              <a:rPr lang="en-US" sz="1600" dirty="0" err="1">
                <a:latin typeface="Consolas" panose="020B0609020204030204" pitchFamily="49" charset="0"/>
              </a:rPr>
              <a:t>replace_char</a:t>
            </a:r>
            <a:r>
              <a:rPr lang="en-US" sz="1600" dirty="0">
                <a:latin typeface="Consolas" panose="020B0609020204030204" pitchFamily="49" charset="0"/>
              </a:rPr>
              <a:t>).\</a:t>
            </a:r>
          </a:p>
          <a:p>
            <a:pPr marL="0" indent="0">
              <a:buNone/>
            </a:pPr>
            <a:r>
              <a:rPr lang="en-US" sz="1600" dirty="0">
                <a:latin typeface="Consolas" panose="020B0609020204030204" pitchFamily="49" charset="0"/>
              </a:rPr>
              <a:t>          replace('.', </a:t>
            </a:r>
            <a:r>
              <a:rPr lang="en-US" sz="1600" dirty="0" err="1">
                <a:latin typeface="Consolas" panose="020B0609020204030204" pitchFamily="49" charset="0"/>
              </a:rPr>
              <a:t>replace_char</a:t>
            </a:r>
            <a:r>
              <a:rPr lang="en-US" sz="1600" dirty="0">
                <a:latin typeface="Consolas" panose="020B0609020204030204" pitchFamily="49" charset="0"/>
              </a:rPr>
              <a:t>).\</a:t>
            </a:r>
          </a:p>
          <a:p>
            <a:pPr marL="0" indent="0">
              <a:buNone/>
            </a:pPr>
            <a:r>
              <a:rPr lang="en-US" sz="1600" dirty="0">
                <a:latin typeface="Consolas" panose="020B0609020204030204" pitchFamily="49" charset="0"/>
              </a:rPr>
              <a:t>          replace('\'',</a:t>
            </a:r>
            <a:r>
              <a:rPr lang="en-US" sz="1600" dirty="0" err="1">
                <a:latin typeface="Consolas" panose="020B0609020204030204" pitchFamily="49" charset="0"/>
              </a:rPr>
              <a:t>replace_char</a:t>
            </a:r>
            <a:r>
              <a:rPr lang="en-US" sz="1600" dirty="0">
                <a:latin typeface="Consolas" panose="020B0609020204030204" pitchFamily="49" charset="0"/>
              </a:rPr>
              <a:t>).\</a:t>
            </a:r>
          </a:p>
          <a:p>
            <a:pPr marL="0" indent="0">
              <a:buNone/>
            </a:pPr>
            <a:r>
              <a:rPr lang="en-US" sz="1600" dirty="0">
                <a:latin typeface="Consolas" panose="020B0609020204030204" pitchFamily="49" charset="0"/>
              </a:rPr>
              <a:t>          replace('-',</a:t>
            </a:r>
            <a:r>
              <a:rPr lang="en-US" sz="1600" dirty="0" err="1">
                <a:latin typeface="Consolas" panose="020B0609020204030204" pitchFamily="49" charset="0"/>
              </a:rPr>
              <a:t>replace_char</a:t>
            </a:r>
            <a:r>
              <a:rPr lang="en-US" sz="1600" dirty="0">
                <a:latin typeface="Consolas" panose="020B0609020204030204" pitchFamily="49" charset="0"/>
              </a:rPr>
              <a:t>).</a:t>
            </a:r>
            <a:r>
              <a:rPr lang="en-US" sz="1600" dirty="0" err="1">
                <a:latin typeface="Consolas" panose="020B0609020204030204" pitchFamily="49" charset="0"/>
              </a:rPr>
              <a:t>isalpha</a:t>
            </a:r>
            <a:r>
              <a:rPr lang="en-US" sz="1600" dirty="0">
                <a:latin typeface="Consolas" panose="020B0609020204030204" pitchFamily="49" charset="0"/>
              </a:rPr>
              <a:t>():</a:t>
            </a:r>
          </a:p>
          <a:p>
            <a:pPr marL="0" indent="0">
              <a:buNone/>
            </a:pPr>
            <a:r>
              <a:rPr lang="en-US" sz="1600" dirty="0">
                <a:latin typeface="Consolas" panose="020B0609020204030204" pitchFamily="49" charset="0"/>
              </a:rPr>
              <a:t>    print ("Illegal name %</a:t>
            </a:r>
            <a:r>
              <a:rPr lang="en-US" sz="1600" dirty="0" err="1">
                <a:latin typeface="Consolas" panose="020B0609020204030204" pitchFamily="49" charset="0"/>
              </a:rPr>
              <a:t>s"%name</a:t>
            </a:r>
            <a:r>
              <a:rPr lang="en-US" sz="1600" dirty="0">
                <a:latin typeface="Consolas" panose="020B0609020204030204" pitchFamily="49" charset="0"/>
              </a:rPr>
              <a:t>)</a:t>
            </a:r>
          </a:p>
          <a:p>
            <a:pPr marL="0" indent="0">
              <a:buNone/>
            </a:pPr>
            <a:r>
              <a:rPr lang="en-US" sz="1600" dirty="0">
                <a:latin typeface="Consolas" panose="020B0609020204030204" pitchFamily="49" charset="0"/>
              </a:rPr>
              <a:t>    failed = True</a:t>
            </a:r>
          </a:p>
          <a:p>
            <a:pPr marL="0" indent="0">
              <a:buNone/>
            </a:pPr>
            <a:r>
              <a:rPr lang="en-US" sz="1600" dirty="0">
                <a:latin typeface="Consolas" panose="020B0609020204030204" pitchFamily="49" charset="0"/>
              </a:rPr>
              <a:t>    </a:t>
            </a:r>
          </a:p>
          <a:p>
            <a:pPr marL="0" indent="0">
              <a:buNone/>
            </a:pPr>
            <a:r>
              <a:rPr lang="en-US" sz="1600" dirty="0">
                <a:latin typeface="Consolas" panose="020B0609020204030204" pitchFamily="49" charset="0"/>
              </a:rPr>
              <a:t>if failed:</a:t>
            </a:r>
          </a:p>
          <a:p>
            <a:pPr marL="0" indent="0">
              <a:buNone/>
            </a:pPr>
            <a:r>
              <a:rPr lang="en-US" sz="1600" dirty="0">
                <a:latin typeface="Consolas" panose="020B0609020204030204" pitchFamily="49" charset="0"/>
              </a:rPr>
              <a:t>  raise </a:t>
            </a:r>
            <a:r>
              <a:rPr lang="en-US" sz="1600" dirty="0" err="1">
                <a:solidFill>
                  <a:schemeClr val="accent1"/>
                </a:solidFill>
                <a:latin typeface="Consolas" panose="020B0609020204030204" pitchFamily="49" charset="0"/>
              </a:rPr>
              <a:t>AssertionError</a:t>
            </a:r>
            <a:r>
              <a:rPr lang="en-US" sz="1600" dirty="0">
                <a:solidFill>
                  <a:schemeClr val="accent1"/>
                </a:solidFill>
                <a:latin typeface="Consolas" panose="020B0609020204030204" pitchFamily="49" charset="0"/>
              </a:rPr>
              <a:t>('Found illegal names!')</a:t>
            </a:r>
          </a:p>
        </p:txBody>
      </p:sp>
    </p:spTree>
    <p:extLst>
      <p:ext uri="{BB962C8B-B14F-4D97-AF65-F5344CB8AC3E}">
        <p14:creationId xmlns:p14="http://schemas.microsoft.com/office/powerpoint/2010/main" val="14974698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1D945-CBFD-46FB-A973-C08A99ECF2EA}"/>
              </a:ext>
            </a:extLst>
          </p:cNvPr>
          <p:cNvSpPr>
            <a:spLocks noGrp="1"/>
          </p:cNvSpPr>
          <p:nvPr>
            <p:ph type="title"/>
          </p:nvPr>
        </p:nvSpPr>
        <p:spPr/>
        <p:txBody>
          <a:bodyPr/>
          <a:lstStyle/>
          <a:p>
            <a:r>
              <a:rPr lang="en-US" dirty="0"/>
              <a:t>Validation Rule:</a:t>
            </a:r>
            <a:br>
              <a:rPr lang="en-US" dirty="0"/>
            </a:br>
            <a:r>
              <a:rPr lang="en-US" dirty="0"/>
              <a:t>Show All Bad Names &amp; Raise Error…</a:t>
            </a:r>
          </a:p>
        </p:txBody>
      </p:sp>
      <p:sp>
        <p:nvSpPr>
          <p:cNvPr id="4" name="Footer Placeholder 3">
            <a:extLst>
              <a:ext uri="{FF2B5EF4-FFF2-40B4-BE49-F238E27FC236}">
                <a16:creationId xmlns:a16="http://schemas.microsoft.com/office/drawing/2014/main" id="{CBA4BF91-3B6F-415A-BE3E-6012EADE2F11}"/>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22E226E1-0510-4FEE-9F52-4FC7E284AF32}"/>
              </a:ext>
            </a:extLst>
          </p:cNvPr>
          <p:cNvSpPr>
            <a:spLocks noGrp="1"/>
          </p:cNvSpPr>
          <p:nvPr>
            <p:ph type="sldNum" sz="quarter" idx="12"/>
          </p:nvPr>
        </p:nvSpPr>
        <p:spPr/>
        <p:txBody>
          <a:bodyPr/>
          <a:lstStyle/>
          <a:p>
            <a:pPr>
              <a:defRPr/>
            </a:pPr>
            <a:fld id="{B5D931A1-A42B-F94C-ADA3-91D74B0ACBA8}" type="slidenum">
              <a:rPr lang="en-GB" smtClean="0"/>
              <a:pPr>
                <a:defRPr/>
              </a:pPr>
              <a:t>48</a:t>
            </a:fld>
            <a:endParaRPr lang="en-GB"/>
          </a:p>
        </p:txBody>
      </p:sp>
      <p:sp>
        <p:nvSpPr>
          <p:cNvPr id="6" name="Content Placeholder 5">
            <a:extLst>
              <a:ext uri="{FF2B5EF4-FFF2-40B4-BE49-F238E27FC236}">
                <a16:creationId xmlns:a16="http://schemas.microsoft.com/office/drawing/2014/main" id="{4CCC365A-9D8A-4729-B715-DC07E1F65AD0}"/>
              </a:ext>
            </a:extLst>
          </p:cNvPr>
          <p:cNvSpPr>
            <a:spLocks noGrp="1"/>
          </p:cNvSpPr>
          <p:nvPr>
            <p:ph idx="1"/>
          </p:nvPr>
        </p:nvSpPr>
        <p:spPr>
          <a:xfrm>
            <a:off x="469107" y="1239517"/>
            <a:ext cx="8158163" cy="4152932"/>
          </a:xfrm>
          <a:prstGeom prst="rect">
            <a:avLst/>
          </a:prstGeom>
          <a:solidFill>
            <a:schemeClr val="accent2">
              <a:lumMod val="20000"/>
              <a:lumOff val="80000"/>
            </a:schemeClr>
          </a:solidFill>
        </p:spPr>
        <p:txBody>
          <a:bodyPr wrap="square">
            <a:spAutoFit/>
          </a:bodyPr>
          <a:lstStyle/>
          <a:p>
            <a:pPr marL="0" indent="0">
              <a:buNone/>
            </a:pPr>
            <a:r>
              <a:rPr lang="en-US" sz="1600" dirty="0" err="1">
                <a:latin typeface="Consolas" panose="020B0609020204030204" pitchFamily="49" charset="0"/>
              </a:rPr>
              <a:t>replace_char</a:t>
            </a:r>
            <a:r>
              <a:rPr lang="en-US" sz="1600" dirty="0">
                <a:latin typeface="Consolas" panose="020B0609020204030204" pitchFamily="49" charset="0"/>
              </a:rPr>
              <a:t> = 'Q'</a:t>
            </a:r>
          </a:p>
          <a:p>
            <a:pPr marL="0" indent="0">
              <a:buNone/>
            </a:pPr>
            <a:r>
              <a:rPr lang="en-US" sz="1600" dirty="0">
                <a:latin typeface="Consolas" panose="020B0609020204030204" pitchFamily="49" charset="0"/>
              </a:rPr>
              <a:t>failed = False</a:t>
            </a:r>
          </a:p>
          <a:p>
            <a:pPr marL="0" indent="0">
              <a:buNone/>
            </a:pPr>
            <a:r>
              <a:rPr lang="en-US" sz="1600" dirty="0">
                <a:latin typeface="Consolas" panose="020B0609020204030204" pitchFamily="49" charset="0"/>
              </a:rPr>
              <a:t>for name in </a:t>
            </a:r>
            <a:r>
              <a:rPr lang="en-US" sz="1600" dirty="0" err="1">
                <a:latin typeface="Consolas" panose="020B0609020204030204" pitchFamily="49" charset="0"/>
              </a:rPr>
              <a:t>exec_df</a:t>
            </a:r>
            <a:r>
              <a:rPr lang="en-US" sz="1600" dirty="0">
                <a:latin typeface="Consolas" panose="020B0609020204030204" pitchFamily="49" charset="0"/>
              </a:rPr>
              <a:t>['</a:t>
            </a:r>
            <a:r>
              <a:rPr lang="en-US" sz="1600" dirty="0" err="1">
                <a:latin typeface="Consolas" panose="020B0609020204030204" pitchFamily="49" charset="0"/>
              </a:rPr>
              <a:t>clean_name</a:t>
            </a:r>
            <a:r>
              <a:rPr lang="en-US" sz="1600" dirty="0">
                <a:latin typeface="Consolas" panose="020B0609020204030204" pitchFamily="49" charset="0"/>
              </a:rPr>
              <a:t>']:</a:t>
            </a:r>
          </a:p>
          <a:p>
            <a:pPr marL="0" indent="0">
              <a:buNone/>
            </a:pPr>
            <a:r>
              <a:rPr lang="en-US" sz="1600" dirty="0">
                <a:latin typeface="Consolas" panose="020B0609020204030204" pitchFamily="49" charset="0"/>
              </a:rPr>
              <a:t>  if not </a:t>
            </a:r>
            <a:r>
              <a:rPr lang="en-US" sz="1600" dirty="0" err="1">
                <a:latin typeface="Consolas" panose="020B0609020204030204" pitchFamily="49" charset="0"/>
              </a:rPr>
              <a:t>name.replace</a:t>
            </a:r>
            <a:r>
              <a:rPr lang="en-US" sz="1600" dirty="0">
                <a:latin typeface="Consolas" panose="020B0609020204030204" pitchFamily="49" charset="0"/>
              </a:rPr>
              <a:t>(' ', </a:t>
            </a:r>
            <a:r>
              <a:rPr lang="en-US" sz="1600" dirty="0" err="1">
                <a:latin typeface="Consolas" panose="020B0609020204030204" pitchFamily="49" charset="0"/>
              </a:rPr>
              <a:t>replace_char</a:t>
            </a:r>
            <a:r>
              <a:rPr lang="en-US" sz="1600" dirty="0">
                <a:latin typeface="Consolas" panose="020B0609020204030204" pitchFamily="49" charset="0"/>
              </a:rPr>
              <a:t>).\</a:t>
            </a:r>
          </a:p>
          <a:p>
            <a:pPr marL="0" indent="0">
              <a:buNone/>
            </a:pPr>
            <a:r>
              <a:rPr lang="en-US" sz="1600" dirty="0">
                <a:latin typeface="Consolas" panose="020B0609020204030204" pitchFamily="49" charset="0"/>
              </a:rPr>
              <a:t>          replace('.', </a:t>
            </a:r>
            <a:r>
              <a:rPr lang="en-US" sz="1600" dirty="0" err="1">
                <a:latin typeface="Consolas" panose="020B0609020204030204" pitchFamily="49" charset="0"/>
              </a:rPr>
              <a:t>replace_char</a:t>
            </a:r>
            <a:r>
              <a:rPr lang="en-US" sz="1600" dirty="0">
                <a:latin typeface="Consolas" panose="020B0609020204030204" pitchFamily="49" charset="0"/>
              </a:rPr>
              <a:t>).\</a:t>
            </a:r>
          </a:p>
          <a:p>
            <a:pPr marL="0" indent="0">
              <a:buNone/>
            </a:pPr>
            <a:r>
              <a:rPr lang="en-US" sz="1600" dirty="0">
                <a:latin typeface="Consolas" panose="020B0609020204030204" pitchFamily="49" charset="0"/>
              </a:rPr>
              <a:t>          replace('\'',</a:t>
            </a:r>
            <a:r>
              <a:rPr lang="en-US" sz="1600" dirty="0" err="1">
                <a:latin typeface="Consolas" panose="020B0609020204030204" pitchFamily="49" charset="0"/>
              </a:rPr>
              <a:t>replace_char</a:t>
            </a:r>
            <a:r>
              <a:rPr lang="en-US" sz="1600" dirty="0">
                <a:latin typeface="Consolas" panose="020B0609020204030204" pitchFamily="49" charset="0"/>
              </a:rPr>
              <a:t>).\</a:t>
            </a:r>
          </a:p>
          <a:p>
            <a:pPr marL="0" indent="0">
              <a:buNone/>
            </a:pPr>
            <a:r>
              <a:rPr lang="en-US" sz="1600" dirty="0">
                <a:latin typeface="Consolas" panose="020B0609020204030204" pitchFamily="49" charset="0"/>
              </a:rPr>
              <a:t>          replace('-',</a:t>
            </a:r>
            <a:r>
              <a:rPr lang="en-US" sz="1600" dirty="0" err="1">
                <a:latin typeface="Consolas" panose="020B0609020204030204" pitchFamily="49" charset="0"/>
              </a:rPr>
              <a:t>replace_char</a:t>
            </a:r>
            <a:r>
              <a:rPr lang="en-US" sz="1600" dirty="0">
                <a:latin typeface="Consolas" panose="020B0609020204030204" pitchFamily="49" charset="0"/>
              </a:rPr>
              <a:t>).</a:t>
            </a:r>
            <a:r>
              <a:rPr lang="en-US" sz="1600" dirty="0" err="1">
                <a:latin typeface="Consolas" panose="020B0609020204030204" pitchFamily="49" charset="0"/>
              </a:rPr>
              <a:t>isalpha</a:t>
            </a:r>
            <a:r>
              <a:rPr lang="en-US" sz="1600" dirty="0">
                <a:latin typeface="Consolas" panose="020B0609020204030204" pitchFamily="49" charset="0"/>
              </a:rPr>
              <a:t>():</a:t>
            </a:r>
          </a:p>
          <a:p>
            <a:pPr marL="0" indent="0">
              <a:buNone/>
            </a:pPr>
            <a:r>
              <a:rPr lang="en-US" sz="1600" dirty="0">
                <a:latin typeface="Consolas" panose="020B0609020204030204" pitchFamily="49" charset="0"/>
              </a:rPr>
              <a:t>    print ("Illegal name %</a:t>
            </a:r>
            <a:r>
              <a:rPr lang="en-US" sz="1600" dirty="0" err="1">
                <a:latin typeface="Consolas" panose="020B0609020204030204" pitchFamily="49" charset="0"/>
              </a:rPr>
              <a:t>s"%name</a:t>
            </a:r>
            <a:r>
              <a:rPr lang="en-US" sz="1600" dirty="0">
                <a:latin typeface="Consolas" panose="020B0609020204030204" pitchFamily="49" charset="0"/>
              </a:rPr>
              <a:t>)</a:t>
            </a:r>
          </a:p>
          <a:p>
            <a:pPr marL="0" indent="0">
              <a:buNone/>
            </a:pPr>
            <a:r>
              <a:rPr lang="en-US" sz="1600" dirty="0">
                <a:latin typeface="Consolas" panose="020B0609020204030204" pitchFamily="49" charset="0"/>
              </a:rPr>
              <a:t>    failed = True</a:t>
            </a:r>
          </a:p>
          <a:p>
            <a:pPr marL="0" indent="0">
              <a:buNone/>
            </a:pPr>
            <a:r>
              <a:rPr lang="en-US" sz="1600" dirty="0">
                <a:latin typeface="Consolas" panose="020B0609020204030204" pitchFamily="49" charset="0"/>
              </a:rPr>
              <a:t>    </a:t>
            </a:r>
          </a:p>
          <a:p>
            <a:pPr marL="0" indent="0">
              <a:buNone/>
            </a:pPr>
            <a:r>
              <a:rPr lang="en-US" sz="1600" dirty="0">
                <a:latin typeface="Consolas" panose="020B0609020204030204" pitchFamily="49" charset="0"/>
              </a:rPr>
              <a:t>if failed:</a:t>
            </a:r>
          </a:p>
          <a:p>
            <a:pPr marL="0" indent="0">
              <a:buNone/>
            </a:pPr>
            <a:r>
              <a:rPr lang="en-US" sz="1600" dirty="0">
                <a:latin typeface="Consolas" panose="020B0609020204030204" pitchFamily="49" charset="0"/>
              </a:rPr>
              <a:t>  raise </a:t>
            </a:r>
            <a:r>
              <a:rPr lang="en-US" sz="1600" dirty="0" err="1">
                <a:solidFill>
                  <a:schemeClr val="accent1"/>
                </a:solidFill>
                <a:latin typeface="Consolas" panose="020B0609020204030204" pitchFamily="49" charset="0"/>
              </a:rPr>
              <a:t>AssertionError</a:t>
            </a:r>
            <a:r>
              <a:rPr lang="en-US" sz="1600" dirty="0">
                <a:solidFill>
                  <a:schemeClr val="accent1"/>
                </a:solidFill>
                <a:latin typeface="Consolas" panose="020B0609020204030204" pitchFamily="49" charset="0"/>
              </a:rPr>
              <a:t>('Found illegal names!')</a:t>
            </a:r>
          </a:p>
        </p:txBody>
      </p:sp>
      <p:pic>
        <p:nvPicPr>
          <p:cNvPr id="7" name="Picture 6">
            <a:extLst>
              <a:ext uri="{FF2B5EF4-FFF2-40B4-BE49-F238E27FC236}">
                <a16:creationId xmlns:a16="http://schemas.microsoft.com/office/drawing/2014/main" id="{D13A01AF-2D63-48FE-A810-90517E65D881}"/>
              </a:ext>
            </a:extLst>
          </p:cNvPr>
          <p:cNvPicPr>
            <a:picLocks noChangeAspect="1"/>
          </p:cNvPicPr>
          <p:nvPr/>
        </p:nvPicPr>
        <p:blipFill>
          <a:blip r:embed="rId3"/>
          <a:stretch>
            <a:fillRect/>
          </a:stretch>
        </p:blipFill>
        <p:spPr>
          <a:xfrm>
            <a:off x="809625" y="2205614"/>
            <a:ext cx="7107892" cy="237331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32125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73B34-3BDC-458D-9C2D-4CD834DC6341}"/>
              </a:ext>
            </a:extLst>
          </p:cNvPr>
          <p:cNvSpPr>
            <a:spLocks noGrp="1"/>
          </p:cNvSpPr>
          <p:nvPr>
            <p:ph type="title"/>
          </p:nvPr>
        </p:nvSpPr>
        <p:spPr/>
        <p:txBody>
          <a:bodyPr/>
          <a:lstStyle/>
          <a:p>
            <a:r>
              <a:rPr lang="en-US" dirty="0"/>
              <a:t>Record Linking</a:t>
            </a:r>
          </a:p>
        </p:txBody>
      </p:sp>
      <p:sp>
        <p:nvSpPr>
          <p:cNvPr id="3" name="Text Placeholder 2">
            <a:extLst>
              <a:ext uri="{FF2B5EF4-FFF2-40B4-BE49-F238E27FC236}">
                <a16:creationId xmlns:a16="http://schemas.microsoft.com/office/drawing/2014/main" id="{DE8DCB7E-C3A6-4B73-9E11-AE7148ACB17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0C9BBBC-415C-418B-9DC2-7C6057EC9A9A}"/>
              </a:ext>
            </a:extLst>
          </p:cNvPr>
          <p:cNvSpPr>
            <a:spLocks noGrp="1"/>
          </p:cNvSpPr>
          <p:nvPr>
            <p:ph type="sldNum" sz="quarter" idx="12"/>
          </p:nvPr>
        </p:nvSpPr>
        <p:spPr/>
        <p:txBody>
          <a:bodyPr/>
          <a:lstStyle/>
          <a:p>
            <a:pPr>
              <a:defRPr/>
            </a:pPr>
            <a:fld id="{B910DD2F-4B2A-1149-8114-29949C022244}" type="slidenum">
              <a:rPr lang="en-GB" smtClean="0"/>
              <a:pPr>
                <a:defRPr/>
              </a:pPr>
              <a:t>49</a:t>
            </a:fld>
            <a:endParaRPr lang="en-GB" dirty="0"/>
          </a:p>
        </p:txBody>
      </p:sp>
      <p:sp>
        <p:nvSpPr>
          <p:cNvPr id="5" name="TextBox 4">
            <a:extLst>
              <a:ext uri="{FF2B5EF4-FFF2-40B4-BE49-F238E27FC236}">
                <a16:creationId xmlns:a16="http://schemas.microsoft.com/office/drawing/2014/main" id="{8BB25C1F-C58A-41CC-8AF3-A5198FCB71E3}"/>
              </a:ext>
            </a:extLst>
          </p:cNvPr>
          <p:cNvSpPr txBox="1"/>
          <p:nvPr/>
        </p:nvSpPr>
        <p:spPr>
          <a:xfrm>
            <a:off x="6809145" y="351064"/>
            <a:ext cx="1818126" cy="276999"/>
          </a:xfrm>
          <a:prstGeom prst="rect">
            <a:avLst/>
          </a:prstGeom>
          <a:noFill/>
        </p:spPr>
        <p:txBody>
          <a:bodyPr wrap="none" rtlCol="0">
            <a:spAutoFit/>
          </a:bodyPr>
          <a:lstStyle/>
          <a:p>
            <a:r>
              <a:rPr lang="en-US" sz="1200" dirty="0">
                <a:solidFill>
                  <a:schemeClr val="accent6"/>
                </a:solidFill>
                <a:latin typeface="Abadi Extra Light" panose="020B0604020202020204" pitchFamily="34" charset="0"/>
              </a:rPr>
              <a:t>Difficulty level: intermediate</a:t>
            </a:r>
          </a:p>
        </p:txBody>
      </p:sp>
    </p:spTree>
    <p:extLst>
      <p:ext uri="{BB962C8B-B14F-4D97-AF65-F5344CB8AC3E}">
        <p14:creationId xmlns:p14="http://schemas.microsoft.com/office/powerpoint/2010/main" val="1010624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8743F-96A3-4A7C-B9B5-DBA308A77610}"/>
              </a:ext>
            </a:extLst>
          </p:cNvPr>
          <p:cNvSpPr>
            <a:spLocks noGrp="1"/>
          </p:cNvSpPr>
          <p:nvPr>
            <p:ph type="title"/>
          </p:nvPr>
        </p:nvSpPr>
        <p:spPr/>
        <p:txBody>
          <a:bodyPr/>
          <a:lstStyle/>
          <a:p>
            <a:r>
              <a:rPr lang="en-US" dirty="0"/>
              <a:t>Three Basic Encodings of Structured Data</a:t>
            </a:r>
          </a:p>
        </p:txBody>
      </p:sp>
      <p:sp>
        <p:nvSpPr>
          <p:cNvPr id="4" name="Footer Placeholder 3">
            <a:extLst>
              <a:ext uri="{FF2B5EF4-FFF2-40B4-BE49-F238E27FC236}">
                <a16:creationId xmlns:a16="http://schemas.microsoft.com/office/drawing/2014/main" id="{1B21C547-C8ED-42F4-8403-F48B15AAD465}"/>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41EF49AB-DFFE-4AE2-9D56-1591EBDD96DC}"/>
              </a:ext>
            </a:extLst>
          </p:cNvPr>
          <p:cNvSpPr>
            <a:spLocks noGrp="1"/>
          </p:cNvSpPr>
          <p:nvPr>
            <p:ph type="sldNum" sz="quarter" idx="12"/>
          </p:nvPr>
        </p:nvSpPr>
        <p:spPr/>
        <p:txBody>
          <a:bodyPr/>
          <a:lstStyle/>
          <a:p>
            <a:pPr>
              <a:defRPr/>
            </a:pPr>
            <a:fld id="{B5D931A1-A42B-F94C-ADA3-91D74B0ACBA8}" type="slidenum">
              <a:rPr lang="en-GB" smtClean="0"/>
              <a:pPr>
                <a:defRPr/>
              </a:pPr>
              <a:t>5</a:t>
            </a:fld>
            <a:endParaRPr lang="en-GB"/>
          </a:p>
        </p:txBody>
      </p:sp>
      <p:graphicFrame>
        <p:nvGraphicFramePr>
          <p:cNvPr id="6" name="Table 5">
            <a:extLst>
              <a:ext uri="{FF2B5EF4-FFF2-40B4-BE49-F238E27FC236}">
                <a16:creationId xmlns:a16="http://schemas.microsoft.com/office/drawing/2014/main" id="{ED633B7D-D10F-4167-8D98-222FE6D40767}"/>
              </a:ext>
            </a:extLst>
          </p:cNvPr>
          <p:cNvGraphicFramePr>
            <a:graphicFrameLocks noGrp="1"/>
          </p:cNvGraphicFramePr>
          <p:nvPr>
            <p:extLst>
              <p:ext uri="{D42A27DB-BD31-4B8C-83A1-F6EECF244321}">
                <p14:modId xmlns:p14="http://schemas.microsoft.com/office/powerpoint/2010/main" val="2500976774"/>
              </p:ext>
            </p:extLst>
          </p:nvPr>
        </p:nvGraphicFramePr>
        <p:xfrm>
          <a:off x="280740" y="1499968"/>
          <a:ext cx="3271934" cy="914400"/>
        </p:xfrm>
        <a:graphic>
          <a:graphicData uri="http://schemas.openxmlformats.org/drawingml/2006/table">
            <a:tbl>
              <a:tblPr firstRow="1" bandRow="1">
                <a:tableStyleId>{2D5ABB26-0587-4C30-8999-92F81FD0307C}</a:tableStyleId>
              </a:tblPr>
              <a:tblGrid>
                <a:gridCol w="298768">
                  <a:extLst>
                    <a:ext uri="{9D8B030D-6E8A-4147-A177-3AD203B41FA5}">
                      <a16:colId xmlns:a16="http://schemas.microsoft.com/office/drawing/2014/main" val="2312613819"/>
                    </a:ext>
                  </a:extLst>
                </a:gridCol>
                <a:gridCol w="616946">
                  <a:extLst>
                    <a:ext uri="{9D8B030D-6E8A-4147-A177-3AD203B41FA5}">
                      <a16:colId xmlns:a16="http://schemas.microsoft.com/office/drawing/2014/main" val="1943338812"/>
                    </a:ext>
                  </a:extLst>
                </a:gridCol>
                <a:gridCol w="369526">
                  <a:extLst>
                    <a:ext uri="{9D8B030D-6E8A-4147-A177-3AD203B41FA5}">
                      <a16:colId xmlns:a16="http://schemas.microsoft.com/office/drawing/2014/main" val="3255038979"/>
                    </a:ext>
                  </a:extLst>
                </a:gridCol>
                <a:gridCol w="397193">
                  <a:extLst>
                    <a:ext uri="{9D8B030D-6E8A-4147-A177-3AD203B41FA5}">
                      <a16:colId xmlns:a16="http://schemas.microsoft.com/office/drawing/2014/main" val="1497821773"/>
                    </a:ext>
                  </a:extLst>
                </a:gridCol>
                <a:gridCol w="527368">
                  <a:extLst>
                    <a:ext uri="{9D8B030D-6E8A-4147-A177-3AD203B41FA5}">
                      <a16:colId xmlns:a16="http://schemas.microsoft.com/office/drawing/2014/main" val="4199571413"/>
                    </a:ext>
                  </a:extLst>
                </a:gridCol>
                <a:gridCol w="578168">
                  <a:extLst>
                    <a:ext uri="{9D8B030D-6E8A-4147-A177-3AD203B41FA5}">
                      <a16:colId xmlns:a16="http://schemas.microsoft.com/office/drawing/2014/main" val="2001445510"/>
                    </a:ext>
                  </a:extLst>
                </a:gridCol>
                <a:gridCol w="483965">
                  <a:extLst>
                    <a:ext uri="{9D8B030D-6E8A-4147-A177-3AD203B41FA5}">
                      <a16:colId xmlns:a16="http://schemas.microsoft.com/office/drawing/2014/main" val="3596394829"/>
                    </a:ext>
                  </a:extLst>
                </a:gridCol>
              </a:tblGrid>
              <a:tr h="0">
                <a:tc>
                  <a:txBody>
                    <a:bodyPr/>
                    <a:lstStyle/>
                    <a:p>
                      <a:pPr algn="ctr"/>
                      <a:r>
                        <a:rPr lang="en-US" sz="900" dirty="0">
                          <a:solidFill>
                            <a:schemeClr val="bg1">
                              <a:lumMod val="75000"/>
                            </a:schemeClr>
                          </a:solidFill>
                        </a:rPr>
                        <a:t>id</a:t>
                      </a:r>
                    </a:p>
                  </a:txBody>
                  <a:tcPr/>
                </a:tc>
                <a:tc>
                  <a:txBody>
                    <a:bodyPr/>
                    <a:lstStyle/>
                    <a:p>
                      <a:pPr algn="ctr"/>
                      <a:r>
                        <a:rPr lang="en-US" sz="900" dirty="0">
                          <a:solidFill>
                            <a:schemeClr val="bg1">
                              <a:lumMod val="75000"/>
                            </a:schemeClr>
                          </a:solidFill>
                        </a:rPr>
                        <a:t>last</a:t>
                      </a:r>
                    </a:p>
                  </a:txBody>
                  <a:tcPr/>
                </a:tc>
                <a:tc>
                  <a:txBody>
                    <a:bodyPr/>
                    <a:lstStyle/>
                    <a:p>
                      <a:pPr algn="ctr"/>
                      <a:r>
                        <a:rPr lang="en-US" sz="900" dirty="0">
                          <a:solidFill>
                            <a:schemeClr val="bg1">
                              <a:lumMod val="75000"/>
                            </a:schemeClr>
                          </a:solidFill>
                        </a:rPr>
                        <a:t>first</a:t>
                      </a:r>
                    </a:p>
                  </a:txBody>
                  <a:tcPr/>
                </a:tc>
                <a:tc>
                  <a:txBody>
                    <a:bodyPr/>
                    <a:lstStyle/>
                    <a:p>
                      <a:pPr algn="ctr"/>
                      <a:r>
                        <a:rPr lang="en-US" sz="900" dirty="0">
                          <a:solidFill>
                            <a:schemeClr val="bg1">
                              <a:lumMod val="75000"/>
                            </a:schemeClr>
                          </a:solidFill>
                        </a:rPr>
                        <a:t>hair</a:t>
                      </a:r>
                    </a:p>
                  </a:txBody>
                  <a:tcPr/>
                </a:tc>
                <a:tc>
                  <a:txBody>
                    <a:bodyPr/>
                    <a:lstStyle/>
                    <a:p>
                      <a:pPr algn="ctr"/>
                      <a:r>
                        <a:rPr lang="en-US" sz="900" dirty="0">
                          <a:solidFill>
                            <a:schemeClr val="bg1">
                              <a:lumMod val="75000"/>
                            </a:schemeClr>
                          </a:solidFill>
                        </a:rPr>
                        <a:t>height</a:t>
                      </a:r>
                    </a:p>
                  </a:txBody>
                  <a:tcPr/>
                </a:tc>
                <a:tc>
                  <a:txBody>
                    <a:bodyPr/>
                    <a:lstStyle/>
                    <a:p>
                      <a:pPr algn="ctr"/>
                      <a:r>
                        <a:rPr lang="en-US" sz="900" dirty="0">
                          <a:solidFill>
                            <a:schemeClr val="bg1">
                              <a:lumMod val="75000"/>
                            </a:schemeClr>
                          </a:solidFill>
                        </a:rPr>
                        <a:t>handed</a:t>
                      </a:r>
                    </a:p>
                  </a:txBody>
                  <a:tcPr/>
                </a:tc>
                <a:tc>
                  <a:txBody>
                    <a:bodyPr/>
                    <a:lstStyle/>
                    <a:p>
                      <a:pPr algn="ctr"/>
                      <a:r>
                        <a:rPr lang="en-US" sz="900" dirty="0">
                          <a:solidFill>
                            <a:schemeClr val="bg1">
                              <a:lumMod val="75000"/>
                            </a:schemeClr>
                          </a:solidFill>
                        </a:rPr>
                        <a:t>label</a:t>
                      </a:r>
                    </a:p>
                  </a:txBody>
                  <a:tcPr/>
                </a:tc>
                <a:extLst>
                  <a:ext uri="{0D108BD9-81ED-4DB2-BD59-A6C34878D82A}">
                    <a16:rowId xmlns:a16="http://schemas.microsoft.com/office/drawing/2014/main" val="1414009567"/>
                  </a:ext>
                </a:extLst>
              </a:tr>
              <a:tr h="0">
                <a:tc>
                  <a:txBody>
                    <a:bodyPr/>
                    <a:lstStyle/>
                    <a:p>
                      <a:pPr algn="ctr"/>
                      <a:r>
                        <a:rPr lang="en-US" sz="900" dirty="0">
                          <a:solidFill>
                            <a:schemeClr val="bg1">
                              <a:lumMod val="75000"/>
                            </a:schemeClr>
                          </a:solidFill>
                        </a:rPr>
                        <a:t>1</a:t>
                      </a:r>
                    </a:p>
                  </a:txBody>
                  <a:tcPr/>
                </a:tc>
                <a:tc>
                  <a:txBody>
                    <a:bodyPr/>
                    <a:lstStyle/>
                    <a:p>
                      <a:pPr algn="ctr"/>
                      <a:r>
                        <a:rPr lang="en-US" sz="900" dirty="0">
                          <a:solidFill>
                            <a:schemeClr val="bg1">
                              <a:lumMod val="75000"/>
                            </a:schemeClr>
                          </a:solidFill>
                        </a:rPr>
                        <a:t>Li</a:t>
                      </a:r>
                    </a:p>
                  </a:txBody>
                  <a:tcPr/>
                </a:tc>
                <a:tc>
                  <a:txBody>
                    <a:bodyPr/>
                    <a:lstStyle/>
                    <a:p>
                      <a:pPr algn="ctr"/>
                      <a:r>
                        <a:rPr lang="en-US" sz="900" dirty="0">
                          <a:solidFill>
                            <a:schemeClr val="bg1">
                              <a:lumMod val="75000"/>
                            </a:schemeClr>
                          </a:solidFill>
                        </a:rPr>
                        <a:t>C</a:t>
                      </a:r>
                    </a:p>
                  </a:txBody>
                  <a:tcPr/>
                </a:tc>
                <a:tc>
                  <a:txBody>
                    <a:bodyPr/>
                    <a:lstStyle/>
                    <a:p>
                      <a:pPr algn="ctr"/>
                      <a:r>
                        <a:rPr lang="en-US" sz="900" dirty="0" err="1">
                          <a:solidFill>
                            <a:schemeClr val="bg1">
                              <a:lumMod val="75000"/>
                            </a:schemeClr>
                          </a:solidFill>
                        </a:rPr>
                        <a:t>Brn</a:t>
                      </a:r>
                      <a:endParaRPr lang="en-US" sz="900" dirty="0">
                        <a:solidFill>
                          <a:schemeClr val="bg1">
                            <a:lumMod val="75000"/>
                          </a:schemeClr>
                        </a:solidFill>
                      </a:endParaRPr>
                    </a:p>
                  </a:txBody>
                  <a:tcPr/>
                </a:tc>
                <a:tc>
                  <a:txBody>
                    <a:bodyPr/>
                    <a:lstStyle/>
                    <a:p>
                      <a:pPr algn="ctr"/>
                      <a:r>
                        <a:rPr lang="en-US" sz="900" dirty="0">
                          <a:solidFill>
                            <a:schemeClr val="bg1">
                              <a:lumMod val="75000"/>
                            </a:schemeClr>
                          </a:solidFill>
                        </a:rPr>
                        <a:t>5’6”</a:t>
                      </a:r>
                    </a:p>
                  </a:txBody>
                  <a:tcPr/>
                </a:tc>
                <a:tc>
                  <a:txBody>
                    <a:bodyPr/>
                    <a:lstStyle/>
                    <a:p>
                      <a:pPr algn="ctr"/>
                      <a:r>
                        <a:rPr lang="en-US" sz="900" dirty="0">
                          <a:solidFill>
                            <a:schemeClr val="bg1">
                              <a:lumMod val="75000"/>
                            </a:schemeClr>
                          </a:solidFill>
                        </a:rPr>
                        <a:t>Left</a:t>
                      </a:r>
                    </a:p>
                  </a:txBody>
                  <a:tcPr/>
                </a:tc>
                <a:tc>
                  <a:txBody>
                    <a:bodyPr/>
                    <a:lstStyle/>
                    <a:p>
                      <a:pPr algn="ctr"/>
                      <a:r>
                        <a:rPr lang="en-US" sz="900" dirty="0">
                          <a:solidFill>
                            <a:schemeClr val="bg1">
                              <a:lumMod val="75000"/>
                            </a:schemeClr>
                          </a:solidFill>
                        </a:rPr>
                        <a:t>T</a:t>
                      </a:r>
                    </a:p>
                  </a:txBody>
                  <a:tcPr/>
                </a:tc>
                <a:extLst>
                  <a:ext uri="{0D108BD9-81ED-4DB2-BD59-A6C34878D82A}">
                    <a16:rowId xmlns:a16="http://schemas.microsoft.com/office/drawing/2014/main" val="2787338516"/>
                  </a:ext>
                </a:extLst>
              </a:tr>
              <a:tr h="0">
                <a:tc>
                  <a:txBody>
                    <a:bodyPr/>
                    <a:lstStyle/>
                    <a:p>
                      <a:pPr algn="ctr"/>
                      <a:r>
                        <a:rPr lang="en-US" sz="900" dirty="0">
                          <a:solidFill>
                            <a:schemeClr val="bg1">
                              <a:lumMod val="75000"/>
                            </a:schemeClr>
                          </a:solidFill>
                        </a:rPr>
                        <a:t>2</a:t>
                      </a:r>
                    </a:p>
                  </a:txBody>
                  <a:tcPr/>
                </a:tc>
                <a:tc>
                  <a:txBody>
                    <a:bodyPr/>
                    <a:lstStyle/>
                    <a:p>
                      <a:pPr algn="ctr"/>
                      <a:r>
                        <a:rPr lang="en-US" sz="900" dirty="0">
                          <a:solidFill>
                            <a:schemeClr val="bg1">
                              <a:lumMod val="75000"/>
                            </a:schemeClr>
                          </a:solidFill>
                        </a:rPr>
                        <a:t>Prakash</a:t>
                      </a:r>
                    </a:p>
                  </a:txBody>
                  <a:tcPr/>
                </a:tc>
                <a:tc>
                  <a:txBody>
                    <a:bodyPr/>
                    <a:lstStyle/>
                    <a:p>
                      <a:pPr algn="ctr"/>
                      <a:r>
                        <a:rPr lang="en-US" sz="900" dirty="0">
                          <a:solidFill>
                            <a:schemeClr val="bg1">
                              <a:lumMod val="75000"/>
                            </a:schemeClr>
                          </a:solidFill>
                        </a:rPr>
                        <a:t>A</a:t>
                      </a:r>
                    </a:p>
                  </a:txBody>
                  <a:tcPr/>
                </a:tc>
                <a:tc>
                  <a:txBody>
                    <a:bodyPr/>
                    <a:lstStyle/>
                    <a:p>
                      <a:pPr algn="ctr"/>
                      <a:r>
                        <a:rPr lang="en-US" sz="900" dirty="0">
                          <a:solidFill>
                            <a:schemeClr val="bg1">
                              <a:lumMod val="75000"/>
                            </a:schemeClr>
                          </a:solidFill>
                        </a:rPr>
                        <a:t>Blk</a:t>
                      </a:r>
                    </a:p>
                  </a:txBody>
                  <a:tcPr/>
                </a:tc>
                <a:tc>
                  <a:txBody>
                    <a:bodyPr/>
                    <a:lstStyle/>
                    <a:p>
                      <a:pPr algn="ctr"/>
                      <a:r>
                        <a:rPr lang="en-US" sz="900" dirty="0">
                          <a:solidFill>
                            <a:schemeClr val="bg1">
                              <a:lumMod val="75000"/>
                            </a:schemeClr>
                          </a:solidFill>
                        </a:rPr>
                        <a:t>5’8”</a:t>
                      </a:r>
                    </a:p>
                  </a:txBody>
                  <a:tcPr/>
                </a:tc>
                <a:tc>
                  <a:txBody>
                    <a:bodyPr/>
                    <a:lstStyle/>
                    <a:p>
                      <a:pPr algn="ctr"/>
                      <a:r>
                        <a:rPr lang="en-US" sz="900" dirty="0">
                          <a:solidFill>
                            <a:schemeClr val="bg1">
                              <a:lumMod val="75000"/>
                            </a:schemeClr>
                          </a:solidFill>
                        </a:rPr>
                        <a:t>Right</a:t>
                      </a:r>
                    </a:p>
                  </a:txBody>
                  <a:tcPr/>
                </a:tc>
                <a:tc>
                  <a:txBody>
                    <a:bodyPr/>
                    <a:lstStyle/>
                    <a:p>
                      <a:pPr algn="ctr"/>
                      <a:r>
                        <a:rPr lang="en-US" sz="900" dirty="0">
                          <a:solidFill>
                            <a:schemeClr val="bg1">
                              <a:lumMod val="75000"/>
                            </a:schemeClr>
                          </a:solidFill>
                        </a:rPr>
                        <a:t>T</a:t>
                      </a:r>
                    </a:p>
                  </a:txBody>
                  <a:tcPr/>
                </a:tc>
                <a:extLst>
                  <a:ext uri="{0D108BD9-81ED-4DB2-BD59-A6C34878D82A}">
                    <a16:rowId xmlns:a16="http://schemas.microsoft.com/office/drawing/2014/main" val="2262687579"/>
                  </a:ext>
                </a:extLst>
              </a:tr>
              <a:tr h="145443">
                <a:tc>
                  <a:txBody>
                    <a:bodyPr/>
                    <a:lstStyle/>
                    <a:p>
                      <a:pPr algn="ctr"/>
                      <a:r>
                        <a:rPr lang="en-US" sz="900" dirty="0">
                          <a:solidFill>
                            <a:schemeClr val="bg1">
                              <a:lumMod val="75000"/>
                            </a:schemeClr>
                          </a:solidFill>
                        </a:rPr>
                        <a:t>3</a:t>
                      </a:r>
                    </a:p>
                  </a:txBody>
                  <a:tcPr/>
                </a:tc>
                <a:tc>
                  <a:txBody>
                    <a:bodyPr/>
                    <a:lstStyle/>
                    <a:p>
                      <a:pPr algn="ctr"/>
                      <a:r>
                        <a:rPr lang="en-US" sz="900" dirty="0">
                          <a:solidFill>
                            <a:schemeClr val="bg1">
                              <a:lumMod val="75000"/>
                            </a:schemeClr>
                          </a:solidFill>
                        </a:rPr>
                        <a:t>Jones</a:t>
                      </a:r>
                    </a:p>
                  </a:txBody>
                  <a:tcPr/>
                </a:tc>
                <a:tc>
                  <a:txBody>
                    <a:bodyPr/>
                    <a:lstStyle/>
                    <a:p>
                      <a:pPr algn="ctr"/>
                      <a:r>
                        <a:rPr lang="en-US" sz="900" dirty="0">
                          <a:solidFill>
                            <a:schemeClr val="bg1">
                              <a:lumMod val="75000"/>
                            </a:schemeClr>
                          </a:solidFill>
                        </a:rPr>
                        <a:t>L</a:t>
                      </a:r>
                    </a:p>
                  </a:txBody>
                  <a:tcPr/>
                </a:tc>
                <a:tc>
                  <a:txBody>
                    <a:bodyPr/>
                    <a:lstStyle/>
                    <a:p>
                      <a:pPr algn="ctr"/>
                      <a:r>
                        <a:rPr lang="en-US" sz="900" dirty="0">
                          <a:solidFill>
                            <a:schemeClr val="bg1">
                              <a:lumMod val="75000"/>
                            </a:schemeClr>
                          </a:solidFill>
                        </a:rPr>
                        <a:t>Blk</a:t>
                      </a:r>
                    </a:p>
                  </a:txBody>
                  <a:tcPr/>
                </a:tc>
                <a:tc>
                  <a:txBody>
                    <a:bodyPr/>
                    <a:lstStyle/>
                    <a:p>
                      <a:pPr algn="ctr"/>
                      <a:r>
                        <a:rPr lang="en-US" sz="900" dirty="0">
                          <a:solidFill>
                            <a:schemeClr val="bg1">
                              <a:lumMod val="75000"/>
                            </a:schemeClr>
                          </a:solidFill>
                        </a:rPr>
                        <a:t>6’3”</a:t>
                      </a:r>
                    </a:p>
                  </a:txBody>
                  <a:tcPr/>
                </a:tc>
                <a:tc>
                  <a:txBody>
                    <a:bodyPr/>
                    <a:lstStyle/>
                    <a:p>
                      <a:pPr algn="ctr"/>
                      <a:r>
                        <a:rPr lang="en-US" sz="900" dirty="0" err="1">
                          <a:solidFill>
                            <a:schemeClr val="bg1">
                              <a:lumMod val="75000"/>
                            </a:schemeClr>
                          </a:solidFill>
                        </a:rPr>
                        <a:t>Ambi</a:t>
                      </a:r>
                      <a:endParaRPr lang="en-US" sz="900" dirty="0">
                        <a:solidFill>
                          <a:schemeClr val="bg1">
                            <a:lumMod val="75000"/>
                          </a:schemeClr>
                        </a:solidFill>
                      </a:endParaRPr>
                    </a:p>
                  </a:txBody>
                  <a:tcPr/>
                </a:tc>
                <a:tc>
                  <a:txBody>
                    <a:bodyPr/>
                    <a:lstStyle/>
                    <a:p>
                      <a:pPr algn="ctr"/>
                      <a:r>
                        <a:rPr lang="en-US" sz="900" dirty="0">
                          <a:solidFill>
                            <a:schemeClr val="bg1">
                              <a:lumMod val="75000"/>
                            </a:schemeClr>
                          </a:solidFill>
                        </a:rPr>
                        <a:t>F</a:t>
                      </a:r>
                    </a:p>
                  </a:txBody>
                  <a:tcPr/>
                </a:tc>
                <a:extLst>
                  <a:ext uri="{0D108BD9-81ED-4DB2-BD59-A6C34878D82A}">
                    <a16:rowId xmlns:a16="http://schemas.microsoft.com/office/drawing/2014/main" val="3390568223"/>
                  </a:ext>
                </a:extLst>
              </a:tr>
            </a:tbl>
          </a:graphicData>
        </a:graphic>
      </p:graphicFrame>
      <p:sp>
        <p:nvSpPr>
          <p:cNvPr id="7" name="TextBox 6">
            <a:extLst>
              <a:ext uri="{FF2B5EF4-FFF2-40B4-BE49-F238E27FC236}">
                <a16:creationId xmlns:a16="http://schemas.microsoft.com/office/drawing/2014/main" id="{A07190C3-5FEA-4B4C-A5C8-E4114D341831}"/>
              </a:ext>
            </a:extLst>
          </p:cNvPr>
          <p:cNvSpPr txBox="1"/>
          <p:nvPr/>
        </p:nvSpPr>
        <p:spPr>
          <a:xfrm>
            <a:off x="1526193" y="1049438"/>
            <a:ext cx="888833" cy="400110"/>
          </a:xfrm>
          <a:prstGeom prst="rect">
            <a:avLst/>
          </a:prstGeom>
          <a:noFill/>
        </p:spPr>
        <p:txBody>
          <a:bodyPr wrap="none" rtlCol="0">
            <a:spAutoFit/>
          </a:bodyPr>
          <a:lstStyle/>
          <a:p>
            <a:r>
              <a:rPr lang="en-US" dirty="0">
                <a:solidFill>
                  <a:schemeClr val="bg1">
                    <a:lumMod val="75000"/>
                  </a:schemeClr>
                </a:solidFill>
              </a:rPr>
              <a:t>Tables</a:t>
            </a:r>
          </a:p>
        </p:txBody>
      </p:sp>
      <p:sp>
        <p:nvSpPr>
          <p:cNvPr id="8" name="TextBox 7">
            <a:extLst>
              <a:ext uri="{FF2B5EF4-FFF2-40B4-BE49-F238E27FC236}">
                <a16:creationId xmlns:a16="http://schemas.microsoft.com/office/drawing/2014/main" id="{87D6F93D-3BFB-46C1-9D2C-5B5200914A4D}"/>
              </a:ext>
            </a:extLst>
          </p:cNvPr>
          <p:cNvSpPr txBox="1"/>
          <p:nvPr/>
        </p:nvSpPr>
        <p:spPr>
          <a:xfrm>
            <a:off x="330702" y="2489075"/>
            <a:ext cx="3551056" cy="2246769"/>
          </a:xfrm>
          <a:prstGeom prst="rect">
            <a:avLst/>
          </a:prstGeom>
          <a:noFill/>
        </p:spPr>
        <p:txBody>
          <a:bodyPr wrap="square" rtlCol="0">
            <a:spAutoFit/>
          </a:bodyPr>
          <a:lstStyle/>
          <a:p>
            <a:r>
              <a:rPr lang="en-US" dirty="0">
                <a:solidFill>
                  <a:schemeClr val="bg1">
                    <a:lumMod val="75000"/>
                  </a:schemeClr>
                </a:solidFill>
              </a:rPr>
              <a:t>Comprised of </a:t>
            </a:r>
            <a:r>
              <a:rPr lang="en-US" b="1" dirty="0">
                <a:solidFill>
                  <a:schemeClr val="bg1">
                    <a:lumMod val="75000"/>
                  </a:schemeClr>
                </a:solidFill>
              </a:rPr>
              <a:t>tuples</a:t>
            </a:r>
            <a:r>
              <a:rPr lang="en-US" dirty="0">
                <a:solidFill>
                  <a:schemeClr val="bg1">
                    <a:lumMod val="75000"/>
                  </a:schemeClr>
                </a:solidFill>
              </a:rPr>
              <a:t> that may have different </a:t>
            </a:r>
            <a:r>
              <a:rPr lang="en-US" b="1" dirty="0">
                <a:solidFill>
                  <a:schemeClr val="bg1">
                    <a:lumMod val="75000"/>
                  </a:schemeClr>
                </a:solidFill>
              </a:rPr>
              <a:t>field</a:t>
            </a:r>
            <a:r>
              <a:rPr lang="en-US" dirty="0">
                <a:solidFill>
                  <a:schemeClr val="bg1">
                    <a:lumMod val="75000"/>
                  </a:schemeClr>
                </a:solidFill>
              </a:rPr>
              <a:t> types</a:t>
            </a:r>
          </a:p>
          <a:p>
            <a:endParaRPr lang="en-US" dirty="0">
              <a:solidFill>
                <a:schemeClr val="bg1">
                  <a:lumMod val="75000"/>
                </a:schemeClr>
              </a:solidFill>
            </a:endParaRPr>
          </a:p>
          <a:p>
            <a:r>
              <a:rPr lang="en-US" dirty="0">
                <a:solidFill>
                  <a:schemeClr val="bg1">
                    <a:lumMod val="75000"/>
                  </a:schemeClr>
                </a:solidFill>
              </a:rPr>
              <a:t>Also called </a:t>
            </a:r>
            <a:r>
              <a:rPr lang="en-US" b="1" dirty="0" err="1">
                <a:solidFill>
                  <a:schemeClr val="bg1">
                    <a:lumMod val="75000"/>
                  </a:schemeClr>
                </a:solidFill>
              </a:rPr>
              <a:t>dataframes</a:t>
            </a:r>
            <a:r>
              <a:rPr lang="en-US" dirty="0">
                <a:solidFill>
                  <a:schemeClr val="bg1">
                    <a:lumMod val="75000"/>
                  </a:schemeClr>
                </a:solidFill>
              </a:rPr>
              <a:t> (Pandas, R, </a:t>
            </a:r>
            <a:r>
              <a:rPr lang="en-US" dirty="0" err="1">
                <a:solidFill>
                  <a:schemeClr val="bg1">
                    <a:lumMod val="75000"/>
                  </a:schemeClr>
                </a:solidFill>
              </a:rPr>
              <a:t>PySpark</a:t>
            </a:r>
            <a:r>
              <a:rPr lang="en-US" dirty="0">
                <a:solidFill>
                  <a:schemeClr val="bg1">
                    <a:lumMod val="75000"/>
                  </a:schemeClr>
                </a:solidFill>
              </a:rPr>
              <a:t>) and </a:t>
            </a:r>
            <a:r>
              <a:rPr lang="en-US" b="1" dirty="0">
                <a:solidFill>
                  <a:schemeClr val="bg1">
                    <a:lumMod val="75000"/>
                  </a:schemeClr>
                </a:solidFill>
              </a:rPr>
              <a:t>relations</a:t>
            </a:r>
            <a:r>
              <a:rPr lang="en-US" dirty="0">
                <a:solidFill>
                  <a:schemeClr val="bg1">
                    <a:lumMod val="75000"/>
                  </a:schemeClr>
                </a:solidFill>
              </a:rPr>
              <a:t> (SQL)</a:t>
            </a:r>
          </a:p>
        </p:txBody>
      </p:sp>
      <p:pic>
        <p:nvPicPr>
          <p:cNvPr id="11" name="Picture 10">
            <a:extLst>
              <a:ext uri="{FF2B5EF4-FFF2-40B4-BE49-F238E27FC236}">
                <a16:creationId xmlns:a16="http://schemas.microsoft.com/office/drawing/2014/main" id="{D177E35D-97C7-4ECD-A13C-18B8302EBE32}"/>
              </a:ext>
            </a:extLst>
          </p:cNvPr>
          <p:cNvPicPr>
            <a:picLocks noChangeAspect="1"/>
          </p:cNvPicPr>
          <p:nvPr/>
        </p:nvPicPr>
        <p:blipFill rotWithShape="1">
          <a:blip r:embed="rId3"/>
          <a:srcRect b="43827"/>
          <a:stretch/>
        </p:blipFill>
        <p:spPr>
          <a:xfrm>
            <a:off x="5998156" y="1364157"/>
            <a:ext cx="2559249" cy="2678664"/>
          </a:xfrm>
          <a:prstGeom prst="rect">
            <a:avLst/>
          </a:prstGeom>
        </p:spPr>
      </p:pic>
      <p:sp>
        <p:nvSpPr>
          <p:cNvPr id="12" name="TextBox 11">
            <a:extLst>
              <a:ext uri="{FF2B5EF4-FFF2-40B4-BE49-F238E27FC236}">
                <a16:creationId xmlns:a16="http://schemas.microsoft.com/office/drawing/2014/main" id="{62A1C7CB-83CF-4128-8E48-78A624D3A1AA}"/>
              </a:ext>
            </a:extLst>
          </p:cNvPr>
          <p:cNvSpPr txBox="1"/>
          <p:nvPr/>
        </p:nvSpPr>
        <p:spPr>
          <a:xfrm>
            <a:off x="6728976" y="1049438"/>
            <a:ext cx="1210588" cy="369332"/>
          </a:xfrm>
          <a:prstGeom prst="rect">
            <a:avLst/>
          </a:prstGeom>
          <a:noFill/>
        </p:spPr>
        <p:txBody>
          <a:bodyPr wrap="none" rtlCol="0">
            <a:spAutoFit/>
          </a:bodyPr>
          <a:lstStyle/>
          <a:p>
            <a:r>
              <a:rPr lang="en-US" sz="1800" dirty="0"/>
              <a:t>Dictionary</a:t>
            </a:r>
          </a:p>
        </p:txBody>
      </p:sp>
      <p:sp>
        <p:nvSpPr>
          <p:cNvPr id="13" name="TextBox 12">
            <a:extLst>
              <a:ext uri="{FF2B5EF4-FFF2-40B4-BE49-F238E27FC236}">
                <a16:creationId xmlns:a16="http://schemas.microsoft.com/office/drawing/2014/main" id="{D5FD06EA-E23B-4338-B2BC-10779B07B31C}"/>
              </a:ext>
            </a:extLst>
          </p:cNvPr>
          <p:cNvSpPr txBox="1"/>
          <p:nvPr/>
        </p:nvSpPr>
        <p:spPr>
          <a:xfrm>
            <a:off x="6327240" y="3818572"/>
            <a:ext cx="2669548" cy="1477328"/>
          </a:xfrm>
          <a:prstGeom prst="rect">
            <a:avLst/>
          </a:prstGeom>
          <a:noFill/>
        </p:spPr>
        <p:txBody>
          <a:bodyPr wrap="square" rtlCol="0">
            <a:spAutoFit/>
          </a:bodyPr>
          <a:lstStyle/>
          <a:p>
            <a:r>
              <a:rPr lang="en-US" sz="1800" dirty="0"/>
              <a:t>Compositions of </a:t>
            </a:r>
            <a:r>
              <a:rPr lang="en-US" sz="1800" b="1" dirty="0"/>
              <a:t>dictionaries</a:t>
            </a:r>
            <a:r>
              <a:rPr lang="en-US" sz="1800" dirty="0"/>
              <a:t> </a:t>
            </a:r>
            <a:r>
              <a:rPr lang="en-US" sz="1800" b="1" dirty="0"/>
              <a:t>(maps)</a:t>
            </a:r>
            <a:r>
              <a:rPr lang="en-US" sz="1800" dirty="0"/>
              <a:t> and </a:t>
            </a:r>
            <a:r>
              <a:rPr lang="en-US" sz="1800" b="1" dirty="0"/>
              <a:t>lists</a:t>
            </a:r>
            <a:endParaRPr lang="en-US" sz="1800" dirty="0"/>
          </a:p>
          <a:p>
            <a:endParaRPr lang="en-US" sz="1800" dirty="0"/>
          </a:p>
          <a:p>
            <a:r>
              <a:rPr lang="en-US" sz="1800" dirty="0"/>
              <a:t>JSON, XML, objects</a:t>
            </a:r>
          </a:p>
        </p:txBody>
      </p:sp>
      <p:graphicFrame>
        <p:nvGraphicFramePr>
          <p:cNvPr id="14" name="Table 13">
            <a:extLst>
              <a:ext uri="{FF2B5EF4-FFF2-40B4-BE49-F238E27FC236}">
                <a16:creationId xmlns:a16="http://schemas.microsoft.com/office/drawing/2014/main" id="{E13FF79D-9D2F-4BD2-8FFA-14799A7F80D9}"/>
              </a:ext>
            </a:extLst>
          </p:cNvPr>
          <p:cNvGraphicFramePr>
            <a:graphicFrameLocks noGrp="1"/>
          </p:cNvGraphicFramePr>
          <p:nvPr/>
        </p:nvGraphicFramePr>
        <p:xfrm>
          <a:off x="4362189" y="1474579"/>
          <a:ext cx="826452" cy="685800"/>
        </p:xfrm>
        <a:graphic>
          <a:graphicData uri="http://schemas.openxmlformats.org/drawingml/2006/table">
            <a:tbl>
              <a:tblPr bandRow="1">
                <a:tableStyleId>{2D5ABB26-0587-4C30-8999-92F81FD0307C}</a:tableStyleId>
              </a:tblPr>
              <a:tblGrid>
                <a:gridCol w="298768">
                  <a:extLst>
                    <a:ext uri="{9D8B030D-6E8A-4147-A177-3AD203B41FA5}">
                      <a16:colId xmlns:a16="http://schemas.microsoft.com/office/drawing/2014/main" val="2312613819"/>
                    </a:ext>
                  </a:extLst>
                </a:gridCol>
                <a:gridCol w="263842">
                  <a:extLst>
                    <a:ext uri="{9D8B030D-6E8A-4147-A177-3AD203B41FA5}">
                      <a16:colId xmlns:a16="http://schemas.microsoft.com/office/drawing/2014/main" val="1943338812"/>
                    </a:ext>
                  </a:extLst>
                </a:gridCol>
                <a:gridCol w="263842">
                  <a:extLst>
                    <a:ext uri="{9D8B030D-6E8A-4147-A177-3AD203B41FA5}">
                      <a16:colId xmlns:a16="http://schemas.microsoft.com/office/drawing/2014/main" val="3255038979"/>
                    </a:ext>
                  </a:extLst>
                </a:gridCol>
              </a:tblGrid>
              <a:tr h="0">
                <a:tc>
                  <a:txBody>
                    <a:bodyPr/>
                    <a:lstStyle/>
                    <a:p>
                      <a:pPr algn="ctr"/>
                      <a:r>
                        <a:rPr lang="en-US" sz="900" dirty="0">
                          <a:solidFill>
                            <a:schemeClr val="bg1">
                              <a:lumMod val="75000"/>
                            </a:schemeClr>
                          </a:solidFill>
                        </a:rPr>
                        <a:t>1</a:t>
                      </a:r>
                    </a:p>
                  </a:txBody>
                  <a:tcPr/>
                </a:tc>
                <a:tc>
                  <a:txBody>
                    <a:bodyPr/>
                    <a:lstStyle/>
                    <a:p>
                      <a:pPr algn="ctr"/>
                      <a:r>
                        <a:rPr lang="en-US" sz="900" dirty="0">
                          <a:solidFill>
                            <a:schemeClr val="bg1">
                              <a:lumMod val="75000"/>
                            </a:schemeClr>
                          </a:solidFill>
                        </a:rPr>
                        <a:t>3</a:t>
                      </a:r>
                    </a:p>
                  </a:txBody>
                  <a:tcPr/>
                </a:tc>
                <a:tc>
                  <a:txBody>
                    <a:bodyPr/>
                    <a:lstStyle/>
                    <a:p>
                      <a:pPr algn="ctr"/>
                      <a:r>
                        <a:rPr lang="en-US" sz="900" dirty="0">
                          <a:solidFill>
                            <a:schemeClr val="bg1">
                              <a:lumMod val="75000"/>
                            </a:schemeClr>
                          </a:solidFill>
                        </a:rPr>
                        <a:t>2</a:t>
                      </a:r>
                    </a:p>
                  </a:txBody>
                  <a:tcPr/>
                </a:tc>
                <a:extLst>
                  <a:ext uri="{0D108BD9-81ED-4DB2-BD59-A6C34878D82A}">
                    <a16:rowId xmlns:a16="http://schemas.microsoft.com/office/drawing/2014/main" val="2787338516"/>
                  </a:ext>
                </a:extLst>
              </a:tr>
              <a:tr h="0">
                <a:tc>
                  <a:txBody>
                    <a:bodyPr/>
                    <a:lstStyle/>
                    <a:p>
                      <a:pPr algn="ctr"/>
                      <a:r>
                        <a:rPr lang="en-US" sz="900" dirty="0">
                          <a:solidFill>
                            <a:schemeClr val="bg1">
                              <a:lumMod val="75000"/>
                            </a:schemeClr>
                          </a:solidFill>
                        </a:rPr>
                        <a:t>3</a:t>
                      </a:r>
                    </a:p>
                  </a:txBody>
                  <a:tcPr/>
                </a:tc>
                <a:tc>
                  <a:txBody>
                    <a:bodyPr/>
                    <a:lstStyle/>
                    <a:p>
                      <a:pPr algn="ctr"/>
                      <a:r>
                        <a:rPr lang="en-US" sz="900" dirty="0">
                          <a:solidFill>
                            <a:schemeClr val="bg1">
                              <a:lumMod val="75000"/>
                            </a:schemeClr>
                          </a:solidFill>
                        </a:rPr>
                        <a:t>1</a:t>
                      </a:r>
                    </a:p>
                  </a:txBody>
                  <a:tcPr/>
                </a:tc>
                <a:tc>
                  <a:txBody>
                    <a:bodyPr/>
                    <a:lstStyle/>
                    <a:p>
                      <a:pPr algn="ctr"/>
                      <a:r>
                        <a:rPr lang="en-US" sz="900" dirty="0">
                          <a:solidFill>
                            <a:schemeClr val="bg1">
                              <a:lumMod val="75000"/>
                            </a:schemeClr>
                          </a:solidFill>
                        </a:rPr>
                        <a:t>0</a:t>
                      </a:r>
                    </a:p>
                  </a:txBody>
                  <a:tcPr/>
                </a:tc>
                <a:extLst>
                  <a:ext uri="{0D108BD9-81ED-4DB2-BD59-A6C34878D82A}">
                    <a16:rowId xmlns:a16="http://schemas.microsoft.com/office/drawing/2014/main" val="2262687579"/>
                  </a:ext>
                </a:extLst>
              </a:tr>
              <a:tr h="145443">
                <a:tc>
                  <a:txBody>
                    <a:bodyPr/>
                    <a:lstStyle/>
                    <a:p>
                      <a:pPr algn="ctr"/>
                      <a:r>
                        <a:rPr lang="en-US" sz="900" dirty="0">
                          <a:solidFill>
                            <a:schemeClr val="bg1">
                              <a:lumMod val="75000"/>
                            </a:schemeClr>
                          </a:solidFill>
                        </a:rPr>
                        <a:t>2</a:t>
                      </a:r>
                    </a:p>
                  </a:txBody>
                  <a:tcPr/>
                </a:tc>
                <a:tc>
                  <a:txBody>
                    <a:bodyPr/>
                    <a:lstStyle/>
                    <a:p>
                      <a:pPr algn="ctr"/>
                      <a:r>
                        <a:rPr lang="en-US" sz="900" dirty="0">
                          <a:solidFill>
                            <a:schemeClr val="bg1">
                              <a:lumMod val="75000"/>
                            </a:schemeClr>
                          </a:solidFill>
                        </a:rPr>
                        <a:t>0</a:t>
                      </a:r>
                    </a:p>
                  </a:txBody>
                  <a:tcPr/>
                </a:tc>
                <a:tc>
                  <a:txBody>
                    <a:bodyPr/>
                    <a:lstStyle/>
                    <a:p>
                      <a:pPr algn="ctr"/>
                      <a:r>
                        <a:rPr lang="en-US" sz="900" dirty="0">
                          <a:solidFill>
                            <a:schemeClr val="bg1">
                              <a:lumMod val="75000"/>
                            </a:schemeClr>
                          </a:solidFill>
                        </a:rPr>
                        <a:t>1</a:t>
                      </a:r>
                    </a:p>
                  </a:txBody>
                  <a:tcPr/>
                </a:tc>
                <a:extLst>
                  <a:ext uri="{0D108BD9-81ED-4DB2-BD59-A6C34878D82A}">
                    <a16:rowId xmlns:a16="http://schemas.microsoft.com/office/drawing/2014/main" val="3390568223"/>
                  </a:ext>
                </a:extLst>
              </a:tr>
            </a:tbl>
          </a:graphicData>
        </a:graphic>
      </p:graphicFrame>
      <p:sp>
        <p:nvSpPr>
          <p:cNvPr id="15" name="TextBox 14">
            <a:extLst>
              <a:ext uri="{FF2B5EF4-FFF2-40B4-BE49-F238E27FC236}">
                <a16:creationId xmlns:a16="http://schemas.microsoft.com/office/drawing/2014/main" id="{3819E0B2-F5BC-4B2E-997E-33DBCF33C6AF}"/>
              </a:ext>
            </a:extLst>
          </p:cNvPr>
          <p:cNvSpPr txBox="1"/>
          <p:nvPr/>
        </p:nvSpPr>
        <p:spPr>
          <a:xfrm>
            <a:off x="4315655" y="1049438"/>
            <a:ext cx="851515" cy="369332"/>
          </a:xfrm>
          <a:prstGeom prst="rect">
            <a:avLst/>
          </a:prstGeom>
          <a:noFill/>
        </p:spPr>
        <p:txBody>
          <a:bodyPr wrap="none" rtlCol="0">
            <a:spAutoFit/>
          </a:bodyPr>
          <a:lstStyle/>
          <a:p>
            <a:r>
              <a:rPr lang="en-US" sz="1800" dirty="0">
                <a:solidFill>
                  <a:schemeClr val="bg1">
                    <a:lumMod val="75000"/>
                  </a:schemeClr>
                </a:solidFill>
              </a:rPr>
              <a:t>Arrays</a:t>
            </a:r>
          </a:p>
        </p:txBody>
      </p:sp>
      <p:sp>
        <p:nvSpPr>
          <p:cNvPr id="16" name="TextBox 15">
            <a:extLst>
              <a:ext uri="{FF2B5EF4-FFF2-40B4-BE49-F238E27FC236}">
                <a16:creationId xmlns:a16="http://schemas.microsoft.com/office/drawing/2014/main" id="{6CB6FAD1-9273-474E-8C0C-52343AED65E0}"/>
              </a:ext>
            </a:extLst>
          </p:cNvPr>
          <p:cNvSpPr txBox="1"/>
          <p:nvPr/>
        </p:nvSpPr>
        <p:spPr>
          <a:xfrm>
            <a:off x="3802325" y="2452038"/>
            <a:ext cx="2098515" cy="1754326"/>
          </a:xfrm>
          <a:prstGeom prst="rect">
            <a:avLst/>
          </a:prstGeom>
          <a:noFill/>
        </p:spPr>
        <p:txBody>
          <a:bodyPr wrap="square" rtlCol="0">
            <a:spAutoFit/>
          </a:bodyPr>
          <a:lstStyle/>
          <a:p>
            <a:r>
              <a:rPr lang="en-US" sz="1800" dirty="0">
                <a:solidFill>
                  <a:schemeClr val="bg1">
                    <a:lumMod val="75000"/>
                  </a:schemeClr>
                </a:solidFill>
              </a:rPr>
              <a:t>Cells have same type, in a multi-dimensional coordinate space</a:t>
            </a:r>
          </a:p>
          <a:p>
            <a:endParaRPr lang="en-US" sz="1800" dirty="0">
              <a:solidFill>
                <a:schemeClr val="bg1">
                  <a:lumMod val="75000"/>
                </a:schemeClr>
              </a:solidFill>
            </a:endParaRPr>
          </a:p>
          <a:p>
            <a:r>
              <a:rPr lang="en-US" sz="1800" dirty="0">
                <a:solidFill>
                  <a:schemeClr val="bg1">
                    <a:lumMod val="75000"/>
                  </a:schemeClr>
                </a:solidFill>
              </a:rPr>
              <a:t>Matrices, tensors</a:t>
            </a:r>
          </a:p>
        </p:txBody>
      </p:sp>
      <p:sp>
        <p:nvSpPr>
          <p:cNvPr id="3" name="TextBox 2">
            <a:extLst>
              <a:ext uri="{FF2B5EF4-FFF2-40B4-BE49-F238E27FC236}">
                <a16:creationId xmlns:a16="http://schemas.microsoft.com/office/drawing/2014/main" id="{C6BCB11A-C15D-4D71-8D4E-114F698829C0}"/>
              </a:ext>
            </a:extLst>
          </p:cNvPr>
          <p:cNvSpPr txBox="1"/>
          <p:nvPr/>
        </p:nvSpPr>
        <p:spPr>
          <a:xfrm>
            <a:off x="7748731" y="3327231"/>
            <a:ext cx="1229824" cy="246221"/>
          </a:xfrm>
          <a:prstGeom prst="rect">
            <a:avLst/>
          </a:prstGeom>
          <a:noFill/>
        </p:spPr>
        <p:txBody>
          <a:bodyPr wrap="none" rtlCol="0">
            <a:spAutoFit/>
          </a:bodyPr>
          <a:lstStyle/>
          <a:p>
            <a:r>
              <a:rPr lang="en-US" sz="1000" dirty="0"/>
              <a:t>opendataphilly.org</a:t>
            </a:r>
          </a:p>
        </p:txBody>
      </p:sp>
    </p:spTree>
    <p:extLst>
      <p:ext uri="{BB962C8B-B14F-4D97-AF65-F5344CB8AC3E}">
        <p14:creationId xmlns:p14="http://schemas.microsoft.com/office/powerpoint/2010/main" val="3338262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761D3-1B01-4FAF-9B16-93B136B4D2AB}"/>
              </a:ext>
            </a:extLst>
          </p:cNvPr>
          <p:cNvSpPr>
            <a:spLocks noGrp="1"/>
          </p:cNvSpPr>
          <p:nvPr>
            <p:ph type="title"/>
          </p:nvPr>
        </p:nvSpPr>
        <p:spPr/>
        <p:txBody>
          <a:bodyPr/>
          <a:lstStyle/>
          <a:p>
            <a:r>
              <a:rPr lang="en-US" dirty="0"/>
              <a:t>Record Linking</a:t>
            </a:r>
          </a:p>
        </p:txBody>
      </p:sp>
      <p:sp>
        <p:nvSpPr>
          <p:cNvPr id="3" name="Content Placeholder 2">
            <a:extLst>
              <a:ext uri="{FF2B5EF4-FFF2-40B4-BE49-F238E27FC236}">
                <a16:creationId xmlns:a16="http://schemas.microsoft.com/office/drawing/2014/main" id="{E94B534C-D105-4A17-929C-E93E4FB63E36}"/>
              </a:ext>
            </a:extLst>
          </p:cNvPr>
          <p:cNvSpPr>
            <a:spLocks noGrp="1"/>
          </p:cNvSpPr>
          <p:nvPr>
            <p:ph idx="1"/>
          </p:nvPr>
        </p:nvSpPr>
        <p:spPr>
          <a:xfrm>
            <a:off x="470263" y="1249494"/>
            <a:ext cx="8157007" cy="3970920"/>
          </a:xfrm>
        </p:spPr>
        <p:txBody>
          <a:bodyPr>
            <a:normAutofit fontScale="92500" lnSpcReduction="20000"/>
          </a:bodyPr>
          <a:lstStyle/>
          <a:p>
            <a:pPr marL="219075" indent="0">
              <a:buSzPct val="150000"/>
              <a:buNone/>
            </a:pPr>
            <a:r>
              <a:rPr lang="en-US" dirty="0"/>
              <a:t>We have two approaches to handling bad names: (1) figure out how to recover the original names, or (2) make a more tolerant version of the join.</a:t>
            </a:r>
          </a:p>
          <a:p>
            <a:pPr>
              <a:buSzPct val="150000"/>
            </a:pPr>
            <a:endParaRPr lang="en-US" dirty="0"/>
          </a:p>
          <a:p>
            <a:pPr marL="219075" indent="0">
              <a:buSzPct val="150000"/>
              <a:buNone/>
            </a:pPr>
            <a:r>
              <a:rPr lang="en-US" dirty="0"/>
              <a:t>A general problem called “record linking”: looking at rows in different tables and figuring out if they should join</a:t>
            </a:r>
          </a:p>
          <a:p>
            <a:pPr marL="481013" lvl="1" indent="0">
              <a:buSzPct val="150000"/>
              <a:buNone/>
            </a:pPr>
            <a:r>
              <a:rPr lang="en-US" dirty="0">
                <a:solidFill>
                  <a:schemeClr val="accent4"/>
                </a:solidFill>
              </a:rPr>
              <a:t>Is “SMITH, J” the same as “JON SMITH”?</a:t>
            </a:r>
          </a:p>
          <a:p>
            <a:pPr lvl="1">
              <a:buSzPct val="150000"/>
            </a:pPr>
            <a:endParaRPr lang="en-US" dirty="0"/>
          </a:p>
          <a:p>
            <a:pPr marL="481013" lvl="1" indent="0">
              <a:buSzPct val="150000"/>
              <a:buNone/>
            </a:pPr>
            <a:r>
              <a:rPr lang="en-US" dirty="0"/>
              <a:t>Many tools:  </a:t>
            </a:r>
            <a:r>
              <a:rPr lang="en-US" b="1" dirty="0" err="1"/>
              <a:t>Tamr</a:t>
            </a:r>
            <a:r>
              <a:rPr lang="en-US" b="1" dirty="0"/>
              <a:t>, Data Ladder, </a:t>
            </a:r>
            <a:r>
              <a:rPr lang="en-US" b="1" dirty="0" err="1"/>
              <a:t>QualityStage</a:t>
            </a:r>
            <a:r>
              <a:rPr lang="en-US" b="1" dirty="0"/>
              <a:t>, </a:t>
            </a:r>
            <a:r>
              <a:rPr lang="en-US" b="1" u="sng" dirty="0"/>
              <a:t>Magellan</a:t>
            </a:r>
            <a:r>
              <a:rPr lang="en-US" b="1" dirty="0"/>
              <a:t>, etc.</a:t>
            </a:r>
          </a:p>
          <a:p>
            <a:pPr lvl="1">
              <a:buSzPct val="150000"/>
            </a:pPr>
            <a:endParaRPr lang="en-US" dirty="0"/>
          </a:p>
          <a:p>
            <a:pPr marL="219075" indent="0">
              <a:buSzPct val="150000"/>
              <a:buNone/>
            </a:pPr>
            <a:r>
              <a:rPr lang="en-US" dirty="0"/>
              <a:t>Here, we can apply the same idea with Executive vs </a:t>
            </a:r>
            <a:r>
              <a:rPr lang="en-US" dirty="0" err="1"/>
              <a:t>clean_name</a:t>
            </a:r>
            <a:r>
              <a:rPr lang="en-US" dirty="0"/>
              <a:t>!</a:t>
            </a:r>
          </a:p>
          <a:p>
            <a:pPr marL="481013" lvl="1" indent="0">
              <a:buSzPct val="150000"/>
              <a:buNone/>
            </a:pPr>
            <a:r>
              <a:rPr lang="en-US" dirty="0">
                <a:solidFill>
                  <a:schemeClr val="accent4"/>
                </a:solidFill>
              </a:rPr>
              <a:t>How does it work?  We join the items as if they are the same if they are “similar” enough.</a:t>
            </a:r>
          </a:p>
        </p:txBody>
      </p:sp>
      <p:sp>
        <p:nvSpPr>
          <p:cNvPr id="4" name="Footer Placeholder 3">
            <a:extLst>
              <a:ext uri="{FF2B5EF4-FFF2-40B4-BE49-F238E27FC236}">
                <a16:creationId xmlns:a16="http://schemas.microsoft.com/office/drawing/2014/main" id="{EB374D1D-8254-4972-867F-56A5F9D9CA82}"/>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BB359DC8-0419-4A2E-B6C9-2CCC77BD7838}"/>
              </a:ext>
            </a:extLst>
          </p:cNvPr>
          <p:cNvSpPr>
            <a:spLocks noGrp="1"/>
          </p:cNvSpPr>
          <p:nvPr>
            <p:ph type="sldNum" sz="quarter" idx="12"/>
          </p:nvPr>
        </p:nvSpPr>
        <p:spPr/>
        <p:txBody>
          <a:bodyPr/>
          <a:lstStyle/>
          <a:p>
            <a:pPr>
              <a:defRPr/>
            </a:pPr>
            <a:fld id="{B5D931A1-A42B-F94C-ADA3-91D74B0ACBA8}" type="slidenum">
              <a:rPr lang="en-GB" smtClean="0"/>
              <a:pPr>
                <a:defRPr/>
              </a:pPr>
              <a:t>50</a:t>
            </a:fld>
            <a:endParaRPr lang="en-GB"/>
          </a:p>
        </p:txBody>
      </p:sp>
    </p:spTree>
    <p:extLst>
      <p:ext uri="{BB962C8B-B14F-4D97-AF65-F5344CB8AC3E}">
        <p14:creationId xmlns:p14="http://schemas.microsoft.com/office/powerpoint/2010/main" val="14527477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86841-E2D8-47CB-A45F-B6F070A5FFDC}"/>
              </a:ext>
            </a:extLst>
          </p:cNvPr>
          <p:cNvSpPr>
            <a:spLocks noGrp="1"/>
          </p:cNvSpPr>
          <p:nvPr>
            <p:ph type="title"/>
          </p:nvPr>
        </p:nvSpPr>
        <p:spPr/>
        <p:txBody>
          <a:bodyPr/>
          <a:lstStyle/>
          <a:p>
            <a:r>
              <a:rPr lang="en-US" dirty="0"/>
              <a:t>A Deep Dive:</a:t>
            </a:r>
            <a:br>
              <a:rPr lang="en-US" dirty="0"/>
            </a:br>
            <a:r>
              <a:rPr lang="en-US" dirty="0"/>
              <a:t>String Similarity</a:t>
            </a:r>
          </a:p>
        </p:txBody>
      </p:sp>
      <p:sp>
        <p:nvSpPr>
          <p:cNvPr id="3" name="Content Placeholder 2">
            <a:extLst>
              <a:ext uri="{FF2B5EF4-FFF2-40B4-BE49-F238E27FC236}">
                <a16:creationId xmlns:a16="http://schemas.microsoft.com/office/drawing/2014/main" id="{2FCA3121-BC70-420E-B42E-F7ECE91564F4}"/>
              </a:ext>
            </a:extLst>
          </p:cNvPr>
          <p:cNvSpPr>
            <a:spLocks noGrp="1"/>
          </p:cNvSpPr>
          <p:nvPr>
            <p:ph idx="1"/>
          </p:nvPr>
        </p:nvSpPr>
        <p:spPr/>
        <p:txBody>
          <a:bodyPr>
            <a:normAutofit lnSpcReduction="10000"/>
          </a:bodyPr>
          <a:lstStyle/>
          <a:p>
            <a:pPr marL="0" indent="0">
              <a:buNone/>
            </a:pPr>
            <a:r>
              <a:rPr lang="en-US" dirty="0"/>
              <a:t>String equality is really easy to test:</a:t>
            </a:r>
          </a:p>
          <a:p>
            <a:pPr marL="285750" lvl="1" indent="0">
              <a:buNone/>
            </a:pPr>
            <a:r>
              <a:rPr lang="en-US" dirty="0">
                <a:latin typeface="Consolas" panose="020B0609020204030204" pitchFamily="49" charset="0"/>
              </a:rPr>
              <a:t>def </a:t>
            </a:r>
            <a:r>
              <a:rPr lang="en-US" dirty="0" err="1">
                <a:latin typeface="Consolas" panose="020B0609020204030204" pitchFamily="49" charset="0"/>
              </a:rPr>
              <a:t>str_equal</a:t>
            </a:r>
            <a:r>
              <a:rPr lang="en-US" dirty="0">
                <a:latin typeface="Consolas" panose="020B0609020204030204" pitchFamily="49" charset="0"/>
              </a:rPr>
              <a:t>(</a:t>
            </a:r>
            <a:r>
              <a:rPr lang="en-US" dirty="0" err="1">
                <a:latin typeface="Consolas" panose="020B0609020204030204" pitchFamily="49" charset="0"/>
              </a:rPr>
              <a:t>x,y</a:t>
            </a:r>
            <a:r>
              <a:rPr lang="en-US" dirty="0">
                <a:latin typeface="Consolas" panose="020B0609020204030204" pitchFamily="49" charset="0"/>
              </a:rPr>
              <a:t>):</a:t>
            </a:r>
          </a:p>
          <a:p>
            <a:pPr marL="285750" lvl="1" indent="0">
              <a:buNone/>
            </a:pPr>
            <a:r>
              <a:rPr lang="en-US" dirty="0">
                <a:latin typeface="Consolas" panose="020B0609020204030204" pitchFamily="49" charset="0"/>
              </a:rPr>
              <a:t>	if </a:t>
            </a:r>
            <a:r>
              <a:rPr lang="en-US" dirty="0" err="1">
                <a:latin typeface="Consolas" panose="020B0609020204030204" pitchFamily="49" charset="0"/>
              </a:rPr>
              <a:t>len</a:t>
            </a:r>
            <a:r>
              <a:rPr lang="en-US" dirty="0">
                <a:latin typeface="Consolas" panose="020B0609020204030204" pitchFamily="49" charset="0"/>
              </a:rPr>
              <a:t>(x) != </a:t>
            </a:r>
            <a:r>
              <a:rPr lang="en-US" dirty="0" err="1">
                <a:latin typeface="Consolas" panose="020B0609020204030204" pitchFamily="49" charset="0"/>
              </a:rPr>
              <a:t>len</a:t>
            </a:r>
            <a:r>
              <a:rPr lang="en-US" dirty="0">
                <a:latin typeface="Consolas" panose="020B0609020204030204" pitchFamily="49" charset="0"/>
              </a:rPr>
              <a:t>(y):</a:t>
            </a:r>
          </a:p>
          <a:p>
            <a:pPr marL="285750" lvl="1" indent="0">
              <a:buNone/>
            </a:pPr>
            <a:r>
              <a:rPr lang="en-US" dirty="0">
                <a:latin typeface="Consolas" panose="020B0609020204030204" pitchFamily="49" charset="0"/>
              </a:rPr>
              <a:t>		return False</a:t>
            </a:r>
          </a:p>
          <a:p>
            <a:pPr marL="285750" lvl="1" indent="0">
              <a:buNone/>
            </a:pPr>
            <a:r>
              <a:rPr lang="en-US" dirty="0">
                <a:latin typeface="Consolas" panose="020B0609020204030204" pitchFamily="49" charset="0"/>
              </a:rPr>
              <a:t>	for </a:t>
            </a:r>
            <a:r>
              <a:rPr lang="en-US" dirty="0" err="1">
                <a:latin typeface="Consolas" panose="020B0609020204030204" pitchFamily="49" charset="0"/>
              </a:rPr>
              <a:t>i</a:t>
            </a:r>
            <a:r>
              <a:rPr lang="en-US" dirty="0">
                <a:latin typeface="Consolas" panose="020B0609020204030204" pitchFamily="49" charset="0"/>
              </a:rPr>
              <a:t> in range(0, </a:t>
            </a:r>
            <a:r>
              <a:rPr lang="en-US" dirty="0" err="1">
                <a:latin typeface="Consolas" panose="020B0609020204030204" pitchFamily="49" charset="0"/>
              </a:rPr>
              <a:t>len</a:t>
            </a:r>
            <a:r>
              <a:rPr lang="en-US" dirty="0">
                <a:latin typeface="Consolas" panose="020B0609020204030204" pitchFamily="49" charset="0"/>
              </a:rPr>
              <a:t>(x)):</a:t>
            </a:r>
          </a:p>
          <a:p>
            <a:pPr marL="285750" lvl="1" indent="0">
              <a:buNone/>
            </a:pPr>
            <a:r>
              <a:rPr lang="en-US" dirty="0">
                <a:latin typeface="Consolas" panose="020B0609020204030204" pitchFamily="49" charset="0"/>
              </a:rPr>
              <a:t>		if x[</a:t>
            </a:r>
            <a:r>
              <a:rPr lang="en-US" dirty="0" err="1">
                <a:latin typeface="Consolas" panose="020B0609020204030204" pitchFamily="49" charset="0"/>
              </a:rPr>
              <a:t>i</a:t>
            </a:r>
            <a:r>
              <a:rPr lang="en-US" dirty="0">
                <a:latin typeface="Consolas" panose="020B0609020204030204" pitchFamily="49" charset="0"/>
              </a:rPr>
              <a:t>] != y[</a:t>
            </a:r>
            <a:r>
              <a:rPr lang="en-US" dirty="0" err="1">
                <a:latin typeface="Consolas" panose="020B0609020204030204" pitchFamily="49" charset="0"/>
              </a:rPr>
              <a:t>i</a:t>
            </a:r>
            <a:r>
              <a:rPr lang="en-US" dirty="0">
                <a:latin typeface="Consolas" panose="020B0609020204030204" pitchFamily="49" charset="0"/>
              </a:rPr>
              <a:t>]:</a:t>
            </a:r>
          </a:p>
          <a:p>
            <a:pPr marL="285750" lvl="1" indent="0">
              <a:buNone/>
            </a:pPr>
            <a:r>
              <a:rPr lang="en-US" dirty="0">
                <a:latin typeface="Consolas" panose="020B0609020204030204" pitchFamily="49" charset="0"/>
              </a:rPr>
              <a:t>			return False</a:t>
            </a:r>
          </a:p>
          <a:p>
            <a:pPr marL="285750" lvl="1" indent="0">
              <a:buNone/>
            </a:pPr>
            <a:r>
              <a:rPr lang="en-US" dirty="0">
                <a:latin typeface="Consolas" panose="020B0609020204030204" pitchFamily="49" charset="0"/>
              </a:rPr>
              <a:t>	return True</a:t>
            </a:r>
          </a:p>
          <a:p>
            <a:endParaRPr lang="en-US" dirty="0"/>
          </a:p>
          <a:p>
            <a:pPr marL="0" indent="0">
              <a:buNone/>
            </a:pPr>
            <a:r>
              <a:rPr lang="en-US" dirty="0"/>
              <a:t>How might we generalize?</a:t>
            </a:r>
          </a:p>
        </p:txBody>
      </p:sp>
      <p:sp>
        <p:nvSpPr>
          <p:cNvPr id="4" name="Footer Placeholder 3">
            <a:extLst>
              <a:ext uri="{FF2B5EF4-FFF2-40B4-BE49-F238E27FC236}">
                <a16:creationId xmlns:a16="http://schemas.microsoft.com/office/drawing/2014/main" id="{994C52FF-F248-457A-8DC6-C395BD47B51E}"/>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C174D514-CAC0-47C2-A7B5-AF1DA6AF87A9}"/>
              </a:ext>
            </a:extLst>
          </p:cNvPr>
          <p:cNvSpPr>
            <a:spLocks noGrp="1"/>
          </p:cNvSpPr>
          <p:nvPr>
            <p:ph type="sldNum" sz="quarter" idx="12"/>
          </p:nvPr>
        </p:nvSpPr>
        <p:spPr/>
        <p:txBody>
          <a:bodyPr/>
          <a:lstStyle/>
          <a:p>
            <a:pPr>
              <a:defRPr/>
            </a:pPr>
            <a:fld id="{B5D931A1-A42B-F94C-ADA3-91D74B0ACBA8}" type="slidenum">
              <a:rPr lang="en-GB" smtClean="0"/>
              <a:pPr>
                <a:defRPr/>
              </a:pPr>
              <a:t>51</a:t>
            </a:fld>
            <a:endParaRPr lang="en-GB"/>
          </a:p>
        </p:txBody>
      </p:sp>
    </p:spTree>
    <p:extLst>
      <p:ext uri="{BB962C8B-B14F-4D97-AF65-F5344CB8AC3E}">
        <p14:creationId xmlns:p14="http://schemas.microsoft.com/office/powerpoint/2010/main" val="17827925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2A3E5-28CF-42D5-8E4F-4017FEE2CBD4}"/>
              </a:ext>
            </a:extLst>
          </p:cNvPr>
          <p:cNvSpPr>
            <a:spLocks noGrp="1"/>
          </p:cNvSpPr>
          <p:nvPr>
            <p:ph type="title"/>
          </p:nvPr>
        </p:nvSpPr>
        <p:spPr/>
        <p:txBody>
          <a:bodyPr/>
          <a:lstStyle/>
          <a:p>
            <a:r>
              <a:rPr lang="en-US" dirty="0"/>
              <a:t>Two Main Approaches to String Similarity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8825C6-D3ED-4683-9CBE-6562AA3A2274}"/>
                  </a:ext>
                </a:extLst>
              </p:cNvPr>
              <p:cNvSpPr>
                <a:spLocks noGrp="1"/>
              </p:cNvSpPr>
              <p:nvPr>
                <p:ph idx="1"/>
              </p:nvPr>
            </p:nvSpPr>
            <p:spPr>
              <a:xfrm>
                <a:off x="470263" y="1102660"/>
                <a:ext cx="7893808" cy="4117754"/>
              </a:xfrm>
            </p:spPr>
            <p:txBody>
              <a:bodyPr>
                <a:normAutofit/>
              </a:bodyPr>
              <a:lstStyle/>
              <a:p>
                <a:pPr marL="0" indent="0">
                  <a:buSzPct val="150000"/>
                  <a:buNone/>
                </a:pPr>
                <a:r>
                  <a:rPr lang="en-US" sz="1800" dirty="0"/>
                  <a:t>String </a:t>
                </a:r>
                <a:r>
                  <a:rPr lang="en-US" sz="1800" b="1" dirty="0"/>
                  <a:t>edit distance</a:t>
                </a:r>
                <a:r>
                  <a:rPr lang="en-US" sz="1800" dirty="0"/>
                  <a:t>:</a:t>
                </a:r>
              </a:p>
              <a:p>
                <a:pPr lvl="1">
                  <a:buSzPct val="150000"/>
                </a:pPr>
                <a:r>
                  <a:rPr lang="en-US" sz="1600" dirty="0"/>
                  <a:t>How many edits (char insert, delete, replace) do we need to make string x into string y?</a:t>
                </a:r>
              </a:p>
              <a:p>
                <a:pPr marL="285750" lvl="1" indent="0">
                  <a:buSzPct val="150000"/>
                  <a:buNone/>
                </a:pPr>
                <a:r>
                  <a:rPr lang="en-US" sz="1600" dirty="0"/>
                  <a:t>		</a:t>
                </a:r>
                <a:r>
                  <a:rPr lang="en-US" sz="1600" dirty="0">
                    <a:solidFill>
                      <a:schemeClr val="accent5">
                        <a:lumMod val="75000"/>
                      </a:schemeClr>
                    </a:solidFill>
                  </a:rPr>
                  <a:t>robot -&gt; bot  with 2 edits</a:t>
                </a:r>
              </a:p>
              <a:p>
                <a:pPr lvl="1">
                  <a:buSzPct val="150000"/>
                </a:pPr>
                <a:r>
                  <a:rPr lang="en-US" sz="1600" dirty="0"/>
                  <a:t>This is not a trivial algorithm….</a:t>
                </a:r>
              </a:p>
              <a:p>
                <a:pPr lvl="1">
                  <a:buSzPct val="150000"/>
                </a:pPr>
                <a:endParaRPr lang="en-US" sz="1600" dirty="0"/>
              </a:p>
              <a:p>
                <a:pPr marL="0" indent="0">
                  <a:buSzPct val="150000"/>
                  <a:buNone/>
                </a:pPr>
                <a:r>
                  <a:rPr lang="en-US" sz="1800" dirty="0"/>
                  <a:t>String </a:t>
                </a:r>
                <a:r>
                  <a:rPr lang="en-US" sz="1800" b="1" dirty="0"/>
                  <a:t>overlap</a:t>
                </a:r>
                <a:r>
                  <a:rPr lang="en-US" sz="1800" dirty="0"/>
                  <a:t>:</a:t>
                </a:r>
              </a:p>
              <a:p>
                <a:pPr lvl="1">
                  <a:buSzPct val="150000"/>
                </a:pPr>
                <a:r>
                  <a:rPr lang="en-US" sz="1600" dirty="0"/>
                  <a:t>How much is </a:t>
                </a:r>
                <a:r>
                  <a:rPr lang="en-US" sz="1600" b="1" dirty="0"/>
                  <a:t>in common </a:t>
                </a:r>
                <a:r>
                  <a:rPr lang="en-US" sz="1600" dirty="0"/>
                  <a:t>between the two strings?</a:t>
                </a:r>
              </a:p>
              <a:p>
                <a:pPr lvl="1">
                  <a:buSzPct val="150000"/>
                </a:pPr>
                <a:r>
                  <a:rPr lang="en-US" sz="1600" dirty="0"/>
                  <a:t>Take all </a:t>
                </a:r>
                <a:r>
                  <a:rPr lang="en-US" sz="1600" b="1" dirty="0"/>
                  <a:t>substrings of length q</a:t>
                </a:r>
                <a:r>
                  <a:rPr lang="en-US" sz="1600" dirty="0"/>
                  <a:t>, sometimes called </a:t>
                </a:r>
                <a:r>
                  <a:rPr lang="en-US" sz="1600" b="1" dirty="0"/>
                  <a:t>q-grams</a:t>
                </a:r>
                <a:r>
                  <a:rPr lang="en-US" sz="1600" dirty="0"/>
                  <a:t> (or occasionally </a:t>
                </a:r>
                <a:r>
                  <a:rPr lang="en-US" sz="1600" b="1" dirty="0"/>
                  <a:t>n-grams)</a:t>
                </a:r>
                <a:endParaRPr lang="en-US" sz="1600" dirty="0"/>
              </a:p>
              <a:p>
                <a:pPr lvl="1">
                  <a:buSzPct val="150000"/>
                </a:pPr>
                <a:r>
                  <a:rPr lang="en-US" sz="1600" dirty="0"/>
                  <a:t>Compute </a:t>
                </a:r>
                <a:r>
                  <a:rPr lang="en-US" sz="1600" b="1" dirty="0"/>
                  <a:t>Jaccard similarity:</a:t>
                </a:r>
                <a:r>
                  <a:rPr lang="en-US" sz="1600" dirty="0"/>
                  <a:t>		</a:t>
                </a:r>
              </a:p>
              <a:p>
                <a:pPr marL="481013" lvl="1" indent="0">
                  <a:buSzPct val="150000"/>
                  <a:buNone/>
                </a:pPr>
                <a14:m>
                  <m:oMathPara xmlns:m="http://schemas.openxmlformats.org/officeDocument/2006/math">
                    <m:oMathParaPr>
                      <m:jc m:val="centerGroup"/>
                    </m:oMathParaPr>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𝑞𝑔𝑟𝑎𝑚𝑠</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e>
                          </m:d>
                          <m:r>
                            <a:rPr lang="en-US" sz="1600" b="0" i="1" smtClean="0">
                              <a:latin typeface="Cambria Math" panose="02040503050406030204" pitchFamily="18" charset="0"/>
                            </a:rPr>
                            <m:t>∩</m:t>
                          </m:r>
                          <m:r>
                            <a:rPr lang="en-US" sz="1600" b="0" i="1" smtClean="0">
                              <a:latin typeface="Cambria Math" panose="02040503050406030204" pitchFamily="18" charset="0"/>
                            </a:rPr>
                            <m:t>𝑞𝑔𝑟𝑎𝑚𝑠</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e>
                      </m:d>
                      <m:r>
                        <a:rPr lang="en-US" sz="1600" b="0" i="1" smtClean="0">
                          <a:latin typeface="Cambria Math" panose="02040503050406030204" pitchFamily="18" charset="0"/>
                        </a:rPr>
                        <m:t>/|</m:t>
                      </m:r>
                      <m:r>
                        <a:rPr lang="en-US" sz="1600" b="0" i="1" smtClean="0">
                          <a:latin typeface="Cambria Math" panose="02040503050406030204" pitchFamily="18" charset="0"/>
                        </a:rPr>
                        <m:t>𝑞𝑔𝑟𝑎𝑚𝑠</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e>
                      </m:d>
                      <m:r>
                        <a:rPr lang="en-US" sz="1600" b="0" i="1" smtClean="0">
                          <a:latin typeface="Cambria Math" panose="02040503050406030204" pitchFamily="18" charset="0"/>
                        </a:rPr>
                        <m:t>∪</m:t>
                      </m:r>
                      <m:r>
                        <a:rPr lang="en-US" sz="1600" b="0" i="1" smtClean="0">
                          <a:latin typeface="Cambria Math" panose="02040503050406030204" pitchFamily="18" charset="0"/>
                        </a:rPr>
                        <m:t>𝑞𝑔𝑟𝑎𝑚𝑠</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m:t>
                      </m:r>
                    </m:oMath>
                  </m:oMathPara>
                </a14:m>
                <a:endParaRPr lang="en-US" sz="1600" dirty="0"/>
              </a:p>
            </p:txBody>
          </p:sp>
        </mc:Choice>
        <mc:Fallback xmlns="">
          <p:sp>
            <p:nvSpPr>
              <p:cNvPr id="3" name="Content Placeholder 2">
                <a:extLst>
                  <a:ext uri="{FF2B5EF4-FFF2-40B4-BE49-F238E27FC236}">
                    <a16:creationId xmlns:a16="http://schemas.microsoft.com/office/drawing/2014/main" id="{728825C6-D3ED-4683-9CBE-6562AA3A2274}"/>
                  </a:ext>
                </a:extLst>
              </p:cNvPr>
              <p:cNvSpPr>
                <a:spLocks noGrp="1" noRot="1" noChangeAspect="1" noMove="1" noResize="1" noEditPoints="1" noAdjustHandles="1" noChangeArrowheads="1" noChangeShapeType="1" noTextEdit="1"/>
              </p:cNvSpPr>
              <p:nvPr>
                <p:ph idx="1"/>
              </p:nvPr>
            </p:nvSpPr>
            <p:spPr>
              <a:xfrm>
                <a:off x="470263" y="1102660"/>
                <a:ext cx="7893808" cy="4117754"/>
              </a:xfrm>
              <a:blipFill>
                <a:blip r:embed="rId3"/>
                <a:stretch>
                  <a:fillRect l="-482" r="-16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CBB4C185-3FA9-4A77-BAFF-F88DC85D588F}"/>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7957CE80-7579-4FA4-BB60-134293749CAC}"/>
              </a:ext>
            </a:extLst>
          </p:cNvPr>
          <p:cNvSpPr>
            <a:spLocks noGrp="1"/>
          </p:cNvSpPr>
          <p:nvPr>
            <p:ph type="sldNum" sz="quarter" idx="12"/>
          </p:nvPr>
        </p:nvSpPr>
        <p:spPr/>
        <p:txBody>
          <a:bodyPr/>
          <a:lstStyle/>
          <a:p>
            <a:pPr>
              <a:defRPr/>
            </a:pPr>
            <a:fld id="{B5D931A1-A42B-F94C-ADA3-91D74B0ACBA8}" type="slidenum">
              <a:rPr lang="en-GB" smtClean="0"/>
              <a:pPr>
                <a:defRPr/>
              </a:pPr>
              <a:t>52</a:t>
            </a:fld>
            <a:endParaRPr lang="en-GB"/>
          </a:p>
        </p:txBody>
      </p:sp>
    </p:spTree>
    <p:extLst>
      <p:ext uri="{BB962C8B-B14F-4D97-AF65-F5344CB8AC3E}">
        <p14:creationId xmlns:p14="http://schemas.microsoft.com/office/powerpoint/2010/main" val="19490703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067BA81-A419-594B-9068-11E606CEE91D}"/>
              </a:ext>
            </a:extLst>
          </p:cNvPr>
          <p:cNvSpPr txBox="1">
            <a:spLocks/>
          </p:cNvSpPr>
          <p:nvPr/>
        </p:nvSpPr>
        <p:spPr>
          <a:xfrm>
            <a:off x="1257864" y="374380"/>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Q-Gram Example: 3-Grams on “robot” and “bot”</a:t>
            </a:r>
          </a:p>
          <a:p>
            <a:endParaRPr lang="en-US" sz="3300" dirty="0"/>
          </a:p>
        </p:txBody>
      </p:sp>
      <p:sp>
        <p:nvSpPr>
          <p:cNvPr id="6" name="Slide Number Placeholder 4">
            <a:extLst>
              <a:ext uri="{FF2B5EF4-FFF2-40B4-BE49-F238E27FC236}">
                <a16:creationId xmlns:a16="http://schemas.microsoft.com/office/drawing/2014/main" id="{ED970F70-FD5C-6A4E-BB9C-827D25DFD5B8}"/>
              </a:ext>
            </a:extLst>
          </p:cNvPr>
          <p:cNvSpPr>
            <a:spLocks noGrp="1"/>
          </p:cNvSpPr>
          <p:nvPr>
            <p:ph type="sldNum" sz="quarter" idx="12"/>
          </p:nvPr>
        </p:nvSpPr>
        <p:spPr>
          <a:xfrm>
            <a:off x="6457950" y="5053013"/>
            <a:ext cx="2057400" cy="273844"/>
          </a:xfrm>
        </p:spPr>
        <p:txBody>
          <a:bodyPr/>
          <a:lstStyle/>
          <a:p>
            <a:pPr>
              <a:defRPr/>
            </a:pPr>
            <a:fld id="{B5D931A1-A42B-F94C-ADA3-91D74B0ACBA8}" type="slidenum">
              <a:rPr lang="en-GB" smtClean="0"/>
              <a:pPr>
                <a:defRPr/>
              </a:pPr>
              <a:t>53</a:t>
            </a:fld>
            <a:endParaRPr lang="en-GB" dirty="0"/>
          </a:p>
        </p:txBody>
      </p:sp>
      <p:sp>
        <p:nvSpPr>
          <p:cNvPr id="7" name="TextBox 6">
            <a:extLst>
              <a:ext uri="{FF2B5EF4-FFF2-40B4-BE49-F238E27FC236}">
                <a16:creationId xmlns:a16="http://schemas.microsoft.com/office/drawing/2014/main" id="{14A1F9A7-2E34-6B44-8B2E-24001BE4834E}"/>
              </a:ext>
            </a:extLst>
          </p:cNvPr>
          <p:cNvSpPr txBox="1"/>
          <p:nvPr/>
        </p:nvSpPr>
        <p:spPr>
          <a:xfrm>
            <a:off x="540191" y="1296641"/>
            <a:ext cx="7366397" cy="369332"/>
          </a:xfrm>
          <a:prstGeom prst="rect">
            <a:avLst/>
          </a:prstGeom>
          <a:noFill/>
        </p:spPr>
        <p:txBody>
          <a:bodyPr wrap="square" rtlCol="0">
            <a:spAutoFit/>
          </a:bodyPr>
          <a:lstStyle/>
          <a:p>
            <a:r>
              <a:rPr lang="en-US" sz="1800" dirty="0"/>
              <a:t>“Pad” the ends of the string by (q-1) characters:</a:t>
            </a:r>
          </a:p>
        </p:txBody>
      </p:sp>
      <p:sp>
        <p:nvSpPr>
          <p:cNvPr id="8" name="TextBox 7">
            <a:extLst>
              <a:ext uri="{FF2B5EF4-FFF2-40B4-BE49-F238E27FC236}">
                <a16:creationId xmlns:a16="http://schemas.microsoft.com/office/drawing/2014/main" id="{F702F638-05C1-E843-BCE1-442F0EE6D77C}"/>
              </a:ext>
            </a:extLst>
          </p:cNvPr>
          <p:cNvSpPr txBox="1"/>
          <p:nvPr/>
        </p:nvSpPr>
        <p:spPr>
          <a:xfrm>
            <a:off x="1052124" y="2513387"/>
            <a:ext cx="937260" cy="1837426"/>
          </a:xfrm>
          <a:prstGeom prst="rect">
            <a:avLst/>
          </a:prstGeom>
          <a:noFill/>
        </p:spPr>
        <p:txBody>
          <a:bodyPr wrap="square" rtlCol="0">
            <a:spAutoFit/>
          </a:bodyPr>
          <a:lstStyle/>
          <a:p>
            <a:r>
              <a:rPr lang="en-US" sz="1620" dirty="0"/>
              <a:t>$$r</a:t>
            </a:r>
          </a:p>
          <a:p>
            <a:r>
              <a:rPr lang="en-US" sz="1620" dirty="0"/>
              <a:t>$</a:t>
            </a:r>
            <a:r>
              <a:rPr lang="en-US" sz="1620" dirty="0" err="1"/>
              <a:t>ro</a:t>
            </a:r>
            <a:endParaRPr lang="en-US" sz="1620" dirty="0"/>
          </a:p>
          <a:p>
            <a:r>
              <a:rPr lang="en-US" sz="1620" dirty="0"/>
              <a:t>rob</a:t>
            </a:r>
          </a:p>
          <a:p>
            <a:r>
              <a:rPr lang="en-US" sz="1620" dirty="0"/>
              <a:t>obo</a:t>
            </a:r>
          </a:p>
          <a:p>
            <a:r>
              <a:rPr lang="en-US" sz="1620" dirty="0"/>
              <a:t>bot</a:t>
            </a:r>
          </a:p>
          <a:p>
            <a:r>
              <a:rPr lang="en-US" sz="1620" dirty="0" err="1"/>
              <a:t>ot</a:t>
            </a:r>
            <a:r>
              <a:rPr lang="en-US" sz="1620" dirty="0"/>
              <a:t>$</a:t>
            </a:r>
          </a:p>
          <a:p>
            <a:r>
              <a:rPr lang="en-US" sz="1620" dirty="0"/>
              <a:t>t$$</a:t>
            </a:r>
          </a:p>
        </p:txBody>
      </p:sp>
      <p:sp>
        <p:nvSpPr>
          <p:cNvPr id="9" name="TextBox 8">
            <a:extLst>
              <a:ext uri="{FF2B5EF4-FFF2-40B4-BE49-F238E27FC236}">
                <a16:creationId xmlns:a16="http://schemas.microsoft.com/office/drawing/2014/main" id="{EC9D8841-A2EE-974C-9A50-B5FDFCAE2C1E}"/>
              </a:ext>
            </a:extLst>
          </p:cNvPr>
          <p:cNvSpPr txBox="1"/>
          <p:nvPr/>
        </p:nvSpPr>
        <p:spPr>
          <a:xfrm>
            <a:off x="4732584" y="2524817"/>
            <a:ext cx="937260" cy="1338828"/>
          </a:xfrm>
          <a:prstGeom prst="rect">
            <a:avLst/>
          </a:prstGeom>
          <a:noFill/>
        </p:spPr>
        <p:txBody>
          <a:bodyPr wrap="square" rtlCol="0">
            <a:spAutoFit/>
          </a:bodyPr>
          <a:lstStyle/>
          <a:p>
            <a:r>
              <a:rPr lang="en-US" sz="1620" dirty="0"/>
              <a:t>$$b</a:t>
            </a:r>
          </a:p>
          <a:p>
            <a:r>
              <a:rPr lang="en-US" sz="1620" dirty="0"/>
              <a:t>$</a:t>
            </a:r>
            <a:r>
              <a:rPr lang="en-US" sz="1620" dirty="0" err="1"/>
              <a:t>bo</a:t>
            </a:r>
            <a:endParaRPr lang="en-US" sz="1620" dirty="0"/>
          </a:p>
          <a:p>
            <a:r>
              <a:rPr lang="en-US" sz="1620" dirty="0"/>
              <a:t>bot</a:t>
            </a:r>
          </a:p>
          <a:p>
            <a:r>
              <a:rPr lang="en-US" sz="1620" dirty="0" err="1"/>
              <a:t>ot</a:t>
            </a:r>
            <a:r>
              <a:rPr lang="en-US" sz="1620" dirty="0"/>
              <a:t>$</a:t>
            </a:r>
          </a:p>
          <a:p>
            <a:r>
              <a:rPr lang="en-US" sz="1620" dirty="0"/>
              <a:t>t$$</a:t>
            </a:r>
          </a:p>
        </p:txBody>
      </p:sp>
      <p:cxnSp>
        <p:nvCxnSpPr>
          <p:cNvPr id="11" name="Straight Arrow Connector 10">
            <a:extLst>
              <a:ext uri="{FF2B5EF4-FFF2-40B4-BE49-F238E27FC236}">
                <a16:creationId xmlns:a16="http://schemas.microsoft.com/office/drawing/2014/main" id="{63C57F0B-30B4-2243-9D81-FC4C5830A770}"/>
              </a:ext>
            </a:extLst>
          </p:cNvPr>
          <p:cNvCxnSpPr>
            <a:cxnSpLocks/>
          </p:cNvCxnSpPr>
          <p:nvPr/>
        </p:nvCxnSpPr>
        <p:spPr>
          <a:xfrm flipV="1">
            <a:off x="1473091" y="3425566"/>
            <a:ext cx="3265168" cy="50048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5F5357E-B734-9146-8A66-10738EECE3A4}"/>
              </a:ext>
            </a:extLst>
          </p:cNvPr>
          <p:cNvCxnSpPr>
            <a:cxnSpLocks/>
          </p:cNvCxnSpPr>
          <p:nvPr/>
        </p:nvCxnSpPr>
        <p:spPr>
          <a:xfrm flipV="1">
            <a:off x="1473091" y="3205218"/>
            <a:ext cx="3259493" cy="49020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359CFC8-826E-1F41-B253-D7AD99F8DF1D}"/>
              </a:ext>
            </a:extLst>
          </p:cNvPr>
          <p:cNvSpPr txBox="1"/>
          <p:nvPr/>
        </p:nvSpPr>
        <p:spPr>
          <a:xfrm>
            <a:off x="4466572" y="4392396"/>
            <a:ext cx="2773919" cy="1200329"/>
          </a:xfrm>
          <a:prstGeom prst="rect">
            <a:avLst/>
          </a:prstGeom>
          <a:noFill/>
        </p:spPr>
        <p:txBody>
          <a:bodyPr wrap="square" rtlCol="0">
            <a:spAutoFit/>
          </a:bodyPr>
          <a:lstStyle/>
          <a:p>
            <a:r>
              <a:rPr lang="en-US" sz="1800" dirty="0"/>
              <a:t>3 q-grams in common</a:t>
            </a:r>
          </a:p>
          <a:p>
            <a:r>
              <a:rPr lang="en-US" sz="1800" dirty="0"/>
              <a:t>9 total q-grams</a:t>
            </a:r>
          </a:p>
          <a:p>
            <a:r>
              <a:rPr lang="en-US" sz="1800" b="1" dirty="0"/>
              <a:t>Jaccard score = 3/9 = 0.333</a:t>
            </a:r>
          </a:p>
        </p:txBody>
      </p:sp>
      <p:sp>
        <p:nvSpPr>
          <p:cNvPr id="16" name="Content Placeholder 2">
            <a:extLst>
              <a:ext uri="{FF2B5EF4-FFF2-40B4-BE49-F238E27FC236}">
                <a16:creationId xmlns:a16="http://schemas.microsoft.com/office/drawing/2014/main" id="{77A25CBF-14BA-2B4A-9E40-AFD8CD1106F7}"/>
              </a:ext>
            </a:extLst>
          </p:cNvPr>
          <p:cNvSpPr>
            <a:spLocks noGrp="1"/>
          </p:cNvSpPr>
          <p:nvPr>
            <p:ph idx="1"/>
          </p:nvPr>
        </p:nvSpPr>
        <p:spPr>
          <a:xfrm>
            <a:off x="552736" y="1692592"/>
            <a:ext cx="7341306" cy="433013"/>
          </a:xfrm>
        </p:spPr>
        <p:txBody>
          <a:bodyPr>
            <a:normAutofit lnSpcReduction="10000"/>
          </a:bodyPr>
          <a:lstStyle/>
          <a:p>
            <a:pPr marL="0" indent="0" algn="ctr">
              <a:buNone/>
            </a:pPr>
            <a:r>
              <a:rPr lang="en-US" sz="1800" dirty="0">
                <a:solidFill>
                  <a:schemeClr val="accent5">
                    <a:lumMod val="75000"/>
                  </a:schemeClr>
                </a:solidFill>
              </a:rPr>
              <a:t>robot </a:t>
            </a:r>
            <a:r>
              <a:rPr lang="en-US" sz="1800" dirty="0">
                <a:solidFill>
                  <a:schemeClr val="accent5">
                    <a:lumMod val="75000"/>
                  </a:schemeClr>
                </a:solidFill>
                <a:sym typeface="Wingdings" panose="05000000000000000000" pitchFamily="2" charset="2"/>
              </a:rPr>
              <a:t>	$$robot$$			bot 	$$bot$$</a:t>
            </a:r>
            <a:endParaRPr lang="en-US" sz="1800" dirty="0">
              <a:solidFill>
                <a:schemeClr val="accent5">
                  <a:lumMod val="75000"/>
                </a:schemeClr>
              </a:solidFill>
            </a:endParaRPr>
          </a:p>
        </p:txBody>
      </p:sp>
      <p:sp>
        <p:nvSpPr>
          <p:cNvPr id="18" name="TextBox 17">
            <a:extLst>
              <a:ext uri="{FF2B5EF4-FFF2-40B4-BE49-F238E27FC236}">
                <a16:creationId xmlns:a16="http://schemas.microsoft.com/office/drawing/2014/main" id="{681D1A33-E307-B343-AB4B-13356B3C521D}"/>
              </a:ext>
            </a:extLst>
          </p:cNvPr>
          <p:cNvSpPr txBox="1"/>
          <p:nvPr/>
        </p:nvSpPr>
        <p:spPr>
          <a:xfrm>
            <a:off x="540191" y="2081648"/>
            <a:ext cx="7366397" cy="369332"/>
          </a:xfrm>
          <a:prstGeom prst="rect">
            <a:avLst/>
          </a:prstGeom>
          <a:noFill/>
        </p:spPr>
        <p:txBody>
          <a:bodyPr wrap="square" rtlCol="0">
            <a:spAutoFit/>
          </a:bodyPr>
          <a:lstStyle/>
          <a:p>
            <a:r>
              <a:rPr lang="en-US" sz="1800" dirty="0"/>
              <a:t>Next, take all substrings of length q:</a:t>
            </a:r>
            <a:endParaRPr lang="en-US" sz="1620" dirty="0"/>
          </a:p>
        </p:txBody>
      </p:sp>
      <p:sp>
        <p:nvSpPr>
          <p:cNvPr id="20" name="TextBox 19">
            <a:extLst>
              <a:ext uri="{FF2B5EF4-FFF2-40B4-BE49-F238E27FC236}">
                <a16:creationId xmlns:a16="http://schemas.microsoft.com/office/drawing/2014/main" id="{FE67F17D-F17D-6E42-BAEE-7A2B465B5679}"/>
              </a:ext>
            </a:extLst>
          </p:cNvPr>
          <p:cNvSpPr txBox="1"/>
          <p:nvPr/>
        </p:nvSpPr>
        <p:spPr>
          <a:xfrm>
            <a:off x="540190" y="4402267"/>
            <a:ext cx="3762568" cy="369332"/>
          </a:xfrm>
          <a:prstGeom prst="rect">
            <a:avLst/>
          </a:prstGeom>
          <a:noFill/>
        </p:spPr>
        <p:txBody>
          <a:bodyPr wrap="none" rtlCol="0">
            <a:spAutoFit/>
          </a:bodyPr>
          <a:lstStyle/>
          <a:p>
            <a:r>
              <a:rPr lang="en-US" sz="1800" dirty="0"/>
              <a:t>Finally, compute </a:t>
            </a:r>
            <a:r>
              <a:rPr lang="en-US" sz="1800" i="1" dirty="0"/>
              <a:t>Jaccard similarity</a:t>
            </a:r>
            <a:r>
              <a:rPr lang="en-US" sz="1800" dirty="0"/>
              <a:t>:</a:t>
            </a:r>
          </a:p>
        </p:txBody>
      </p:sp>
      <p:cxnSp>
        <p:nvCxnSpPr>
          <p:cNvPr id="26" name="Straight Arrow Connector 25">
            <a:extLst>
              <a:ext uri="{FF2B5EF4-FFF2-40B4-BE49-F238E27FC236}">
                <a16:creationId xmlns:a16="http://schemas.microsoft.com/office/drawing/2014/main" id="{5E745767-E4DA-0245-AEF4-6A44AC380BB8}"/>
              </a:ext>
            </a:extLst>
          </p:cNvPr>
          <p:cNvCxnSpPr>
            <a:cxnSpLocks/>
          </p:cNvCxnSpPr>
          <p:nvPr/>
        </p:nvCxnSpPr>
        <p:spPr>
          <a:xfrm flipV="1">
            <a:off x="1470253" y="3677026"/>
            <a:ext cx="3265168" cy="50048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94627A7-ABFA-B743-B6DE-C7EB9FEE71B0}"/>
                  </a:ext>
                </a:extLst>
              </p:cNvPr>
              <p:cNvSpPr txBox="1"/>
              <p:nvPr/>
            </p:nvSpPr>
            <p:spPr>
              <a:xfrm>
                <a:off x="4110361" y="3991600"/>
                <a:ext cx="4823756"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𝑞𝑔𝑟𝑎𝑚𝑠</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𝑞𝑔𝑟𝑎𝑚𝑠</m:t>
                          </m:r>
                          <m:d>
                            <m:dPr>
                              <m:ctrlPr>
                                <a:rPr lang="en-US" i="1">
                                  <a:latin typeface="Cambria Math" panose="02040503050406030204" pitchFamily="18" charset="0"/>
                                </a:rPr>
                              </m:ctrlPr>
                            </m:dPr>
                            <m:e>
                              <m:r>
                                <a:rPr lang="en-US" i="1">
                                  <a:latin typeface="Cambria Math" panose="02040503050406030204" pitchFamily="18" charset="0"/>
                                </a:rPr>
                                <m:t>𝑦</m:t>
                              </m:r>
                            </m:e>
                          </m:d>
                        </m:e>
                      </m:d>
                      <m:r>
                        <a:rPr lang="en-US" i="1">
                          <a:latin typeface="Cambria Math" panose="02040503050406030204" pitchFamily="18" charset="0"/>
                        </a:rPr>
                        <m:t>/|</m:t>
                      </m:r>
                      <m:r>
                        <a:rPr lang="en-US" i="1">
                          <a:latin typeface="Cambria Math" panose="02040503050406030204" pitchFamily="18" charset="0"/>
                        </a:rPr>
                        <m:t>𝑞𝑔𝑟𝑎𝑚𝑠</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𝑞𝑔𝑟𝑎𝑚𝑠</m:t>
                      </m:r>
                      <m:d>
                        <m:dPr>
                          <m:ctrlPr>
                            <a:rPr lang="en-US" i="1">
                              <a:latin typeface="Cambria Math" panose="02040503050406030204" pitchFamily="18" charset="0"/>
                            </a:rPr>
                          </m:ctrlPr>
                        </m:dPr>
                        <m:e>
                          <m:r>
                            <a:rPr lang="en-US" i="1">
                              <a:latin typeface="Cambria Math" panose="02040503050406030204" pitchFamily="18" charset="0"/>
                            </a:rPr>
                            <m:t>𝑦</m:t>
                          </m:r>
                        </m:e>
                      </m:d>
                      <m:r>
                        <a:rPr lang="en-US" i="1">
                          <a:latin typeface="Cambria Math" panose="02040503050406030204" pitchFamily="18" charset="0"/>
                        </a:rPr>
                        <m:t>|</m:t>
                      </m:r>
                    </m:oMath>
                  </m:oMathPara>
                </a14:m>
                <a:endParaRPr lang="en-US" dirty="0"/>
              </a:p>
              <a:p>
                <a:endParaRPr lang="en-US" dirty="0"/>
              </a:p>
            </p:txBody>
          </p:sp>
        </mc:Choice>
        <mc:Fallback xmlns="">
          <p:sp>
            <p:nvSpPr>
              <p:cNvPr id="14" name="TextBox 13">
                <a:extLst>
                  <a:ext uri="{FF2B5EF4-FFF2-40B4-BE49-F238E27FC236}">
                    <a16:creationId xmlns:a16="http://schemas.microsoft.com/office/drawing/2014/main" id="{F94627A7-ABFA-B743-B6DE-C7EB9FEE71B0}"/>
                  </a:ext>
                </a:extLst>
              </p:cNvPr>
              <p:cNvSpPr txBox="1">
                <a:spLocks noRot="1" noChangeAspect="1" noMove="1" noResize="1" noEditPoints="1" noAdjustHandles="1" noChangeArrowheads="1" noChangeShapeType="1" noTextEdit="1"/>
              </p:cNvSpPr>
              <p:nvPr/>
            </p:nvSpPr>
            <p:spPr>
              <a:xfrm>
                <a:off x="4110361" y="3991600"/>
                <a:ext cx="4823756" cy="52322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304176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A919B-747A-436D-A7C1-80D38CC0FCE2}"/>
              </a:ext>
            </a:extLst>
          </p:cNvPr>
          <p:cNvSpPr>
            <a:spLocks noGrp="1"/>
          </p:cNvSpPr>
          <p:nvPr>
            <p:ph type="title"/>
          </p:nvPr>
        </p:nvSpPr>
        <p:spPr/>
        <p:txBody>
          <a:bodyPr/>
          <a:lstStyle/>
          <a:p>
            <a:r>
              <a:rPr lang="en-US" dirty="0"/>
              <a:t>String Similarity in</a:t>
            </a:r>
            <a:br>
              <a:rPr lang="en-US" dirty="0"/>
            </a:br>
            <a:r>
              <a:rPr lang="en-US" dirty="0"/>
              <a:t>Record Linking</a:t>
            </a:r>
          </a:p>
        </p:txBody>
      </p:sp>
      <p:sp>
        <p:nvSpPr>
          <p:cNvPr id="3" name="Content Placeholder 2">
            <a:extLst>
              <a:ext uri="{FF2B5EF4-FFF2-40B4-BE49-F238E27FC236}">
                <a16:creationId xmlns:a16="http://schemas.microsoft.com/office/drawing/2014/main" id="{AC37BB36-13C0-402E-A8C2-AB690ADA7B55}"/>
              </a:ext>
            </a:extLst>
          </p:cNvPr>
          <p:cNvSpPr>
            <a:spLocks noGrp="1"/>
          </p:cNvSpPr>
          <p:nvPr>
            <p:ph idx="1"/>
          </p:nvPr>
        </p:nvSpPr>
        <p:spPr>
          <a:xfrm>
            <a:off x="330685" y="1249493"/>
            <a:ext cx="8296586" cy="481125"/>
          </a:xfrm>
        </p:spPr>
        <p:txBody>
          <a:bodyPr>
            <a:normAutofit fontScale="77500" lnSpcReduction="20000"/>
          </a:bodyPr>
          <a:lstStyle/>
          <a:p>
            <a:pPr marL="0" indent="0">
              <a:buNone/>
            </a:pPr>
            <a:r>
              <a:rPr lang="en-US" sz="1800" dirty="0">
                <a:latin typeface="+mn-lt"/>
              </a:rPr>
              <a:t>From the </a:t>
            </a:r>
            <a:r>
              <a:rPr lang="en-US" sz="1800" b="1" dirty="0">
                <a:latin typeface="+mn-lt"/>
              </a:rPr>
              <a:t>Magellan</a:t>
            </a:r>
            <a:r>
              <a:rPr lang="en-US" sz="1800" dirty="0">
                <a:latin typeface="+mn-lt"/>
              </a:rPr>
              <a:t> record linking tool set (</a:t>
            </a:r>
            <a:r>
              <a:rPr lang="en-US" sz="1800" dirty="0">
                <a:hlinkClick r:id="rId3"/>
              </a:rPr>
              <a:t>https://sites.google.com/site/anhaidgroup/projects/magellan</a:t>
            </a:r>
            <a:r>
              <a:rPr lang="en-US" sz="1800" dirty="0">
                <a:latin typeface="+mn-lt"/>
              </a:rPr>
              <a:t>):</a:t>
            </a:r>
          </a:p>
        </p:txBody>
      </p:sp>
      <p:sp>
        <p:nvSpPr>
          <p:cNvPr id="4" name="Footer Placeholder 3">
            <a:extLst>
              <a:ext uri="{FF2B5EF4-FFF2-40B4-BE49-F238E27FC236}">
                <a16:creationId xmlns:a16="http://schemas.microsoft.com/office/drawing/2014/main" id="{3DBB1B9B-359B-4597-B37F-679080FEA87C}"/>
              </a:ext>
            </a:extLst>
          </p:cNvPr>
          <p:cNvSpPr>
            <a:spLocks noGrp="1"/>
          </p:cNvSpPr>
          <p:nvPr>
            <p:ph type="ftr" sz="quarter" idx="4294967295"/>
          </p:nvPr>
        </p:nvSpPr>
        <p:spPr>
          <a:xfrm>
            <a:off x="470263" y="5295900"/>
            <a:ext cx="3551056" cy="303213"/>
          </a:xfrm>
        </p:spPr>
        <p:txBody>
          <a:bodyPr/>
          <a:lstStyle/>
          <a:p>
            <a:pPr>
              <a:defRPr/>
            </a:pPr>
            <a:endParaRPr lang="en-GB" dirty="0"/>
          </a:p>
        </p:txBody>
      </p:sp>
      <p:sp>
        <p:nvSpPr>
          <p:cNvPr id="5" name="Slide Number Placeholder 4">
            <a:extLst>
              <a:ext uri="{FF2B5EF4-FFF2-40B4-BE49-F238E27FC236}">
                <a16:creationId xmlns:a16="http://schemas.microsoft.com/office/drawing/2014/main" id="{B49EDC7D-7B2E-45D6-A619-1BA17156A086}"/>
              </a:ext>
            </a:extLst>
          </p:cNvPr>
          <p:cNvSpPr>
            <a:spLocks noGrp="1"/>
          </p:cNvSpPr>
          <p:nvPr>
            <p:ph type="sldNum" sz="quarter" idx="12"/>
          </p:nvPr>
        </p:nvSpPr>
        <p:spPr/>
        <p:txBody>
          <a:bodyPr/>
          <a:lstStyle/>
          <a:p>
            <a:pPr>
              <a:defRPr/>
            </a:pPr>
            <a:fld id="{B5D931A1-A42B-F94C-ADA3-91D74B0ACBA8}" type="slidenum">
              <a:rPr lang="en-GB" smtClean="0"/>
              <a:pPr>
                <a:defRPr/>
              </a:pPr>
              <a:t>54</a:t>
            </a:fld>
            <a:endParaRPr lang="en-GB"/>
          </a:p>
        </p:txBody>
      </p:sp>
      <p:sp>
        <p:nvSpPr>
          <p:cNvPr id="6" name="TextBox 5">
            <a:extLst>
              <a:ext uri="{FF2B5EF4-FFF2-40B4-BE49-F238E27FC236}">
                <a16:creationId xmlns:a16="http://schemas.microsoft.com/office/drawing/2014/main" id="{7F75469B-4571-4073-A36D-A7B756B99C68}"/>
              </a:ext>
            </a:extLst>
          </p:cNvPr>
          <p:cNvSpPr txBox="1"/>
          <p:nvPr/>
        </p:nvSpPr>
        <p:spPr>
          <a:xfrm>
            <a:off x="330684" y="1904537"/>
            <a:ext cx="8600431" cy="1077218"/>
          </a:xfrm>
          <a:prstGeom prst="rect">
            <a:avLst/>
          </a:prstGeom>
          <a:solidFill>
            <a:schemeClr val="accent2">
              <a:lumMod val="20000"/>
              <a:lumOff val="80000"/>
            </a:schemeClr>
          </a:solidFill>
        </p:spPr>
        <p:txBody>
          <a:bodyPr wrap="none" rtlCol="0">
            <a:spAutoFit/>
          </a:bodyPr>
          <a:lstStyle/>
          <a:p>
            <a:r>
              <a:rPr lang="en-US" sz="1600" dirty="0" err="1">
                <a:latin typeface="Consolas" panose="020B0609020204030204" pitchFamily="49" charset="0"/>
              </a:rPr>
              <a:t>tok</a:t>
            </a:r>
            <a:r>
              <a:rPr lang="en-US" sz="1600" dirty="0">
                <a:latin typeface="Consolas" panose="020B0609020204030204" pitchFamily="49" charset="0"/>
              </a:rPr>
              <a:t> = </a:t>
            </a:r>
            <a:r>
              <a:rPr lang="en-US" sz="1600" dirty="0" err="1">
                <a:latin typeface="Consolas" panose="020B0609020204030204" pitchFamily="49" charset="0"/>
              </a:rPr>
              <a:t>sm.QgramTokenizer</a:t>
            </a:r>
            <a:r>
              <a:rPr lang="en-US" sz="1600" dirty="0">
                <a:latin typeface="Consolas" panose="020B0609020204030204" pitchFamily="49" charset="0"/>
              </a:rPr>
              <a:t>(</a:t>
            </a:r>
            <a:r>
              <a:rPr lang="en-US" sz="1600" dirty="0" err="1">
                <a:solidFill>
                  <a:schemeClr val="accent1"/>
                </a:solidFill>
                <a:latin typeface="Consolas" panose="020B0609020204030204" pitchFamily="49" charset="0"/>
              </a:rPr>
              <a:t>qval</a:t>
            </a:r>
            <a:r>
              <a:rPr lang="en-US" sz="1600" dirty="0">
                <a:solidFill>
                  <a:schemeClr val="accent1"/>
                </a:solidFill>
                <a:latin typeface="Consolas" panose="020B0609020204030204" pitchFamily="49" charset="0"/>
              </a:rPr>
              <a:t>=5</a:t>
            </a:r>
            <a:r>
              <a:rPr lang="en-US" sz="1600" dirty="0">
                <a:latin typeface="Consolas" panose="020B0609020204030204" pitchFamily="49" charset="0"/>
              </a:rPr>
              <a:t>,return_set=True)</a:t>
            </a:r>
          </a:p>
          <a:p>
            <a:r>
              <a:rPr lang="en-US" sz="1600" dirty="0" err="1">
                <a:latin typeface="Consolas" panose="020B0609020204030204" pitchFamily="49" charset="0"/>
              </a:rPr>
              <a:t>output_pairs</a:t>
            </a:r>
            <a:r>
              <a:rPr lang="en-US" sz="1600" dirty="0">
                <a:latin typeface="Consolas" panose="020B0609020204030204" pitchFamily="49" charset="0"/>
              </a:rPr>
              <a:t> = </a:t>
            </a:r>
            <a:r>
              <a:rPr lang="en-US" sz="1600" dirty="0" err="1">
                <a:latin typeface="Consolas" panose="020B0609020204030204" pitchFamily="49" charset="0"/>
              </a:rPr>
              <a:t>ssj.jaccard_join</a:t>
            </a:r>
            <a:r>
              <a:rPr lang="en-US" sz="1600" dirty="0">
                <a:latin typeface="Consolas" panose="020B0609020204030204" pitchFamily="49" charset="0"/>
              </a:rPr>
              <a:t>(</a:t>
            </a:r>
            <a:r>
              <a:rPr lang="en-US" sz="1600" dirty="0" err="1">
                <a:latin typeface="Consolas" panose="020B0609020204030204" pitchFamily="49" charset="0"/>
              </a:rPr>
              <a:t>company_ceos_df</a:t>
            </a:r>
            <a:r>
              <a:rPr lang="en-US" sz="1600" dirty="0">
                <a:latin typeface="Consolas" panose="020B0609020204030204" pitchFamily="49" charset="0"/>
              </a:rPr>
              <a:t>, </a:t>
            </a:r>
            <a:r>
              <a:rPr lang="en-US" sz="1600" dirty="0" err="1">
                <a:latin typeface="Consolas" panose="020B0609020204030204" pitchFamily="49" charset="0"/>
              </a:rPr>
              <a:t>exec_df</a:t>
            </a:r>
            <a:r>
              <a:rPr lang="en-US" sz="1600" dirty="0">
                <a:latin typeface="Consolas" panose="020B0609020204030204" pitchFamily="49" charset="0"/>
              </a:rPr>
              <a:t>, 'index', 'page’, </a:t>
            </a:r>
          </a:p>
          <a:p>
            <a:r>
              <a:rPr lang="en-US" sz="1600" dirty="0">
                <a:latin typeface="Consolas" panose="020B0609020204030204" pitchFamily="49" charset="0"/>
              </a:rPr>
              <a:t>              'Executive', '</a:t>
            </a:r>
            <a:r>
              <a:rPr lang="en-US" sz="1600" dirty="0" err="1">
                <a:latin typeface="Consolas" panose="020B0609020204030204" pitchFamily="49" charset="0"/>
              </a:rPr>
              <a:t>clean_name</a:t>
            </a:r>
            <a:r>
              <a:rPr lang="en-US" sz="1600" dirty="0">
                <a:latin typeface="Consolas" panose="020B0609020204030204" pitchFamily="49" charset="0"/>
              </a:rPr>
              <a:t>', </a:t>
            </a:r>
            <a:r>
              <a:rPr lang="en-US" sz="1600" dirty="0" err="1">
                <a:latin typeface="Consolas" panose="020B0609020204030204" pitchFamily="49" charset="0"/>
              </a:rPr>
              <a:t>tok</a:t>
            </a:r>
            <a:r>
              <a:rPr lang="en-US" sz="1600" dirty="0">
                <a:latin typeface="Consolas" panose="020B0609020204030204" pitchFamily="49" charset="0"/>
              </a:rPr>
              <a:t>, 0.35, </a:t>
            </a:r>
          </a:p>
          <a:p>
            <a:r>
              <a:rPr lang="en-US" sz="1600" dirty="0">
                <a:latin typeface="Consolas" panose="020B0609020204030204" pitchFamily="49" charset="0"/>
              </a:rPr>
              <a:t>               </a:t>
            </a:r>
            <a:r>
              <a:rPr lang="en-US" sz="1600" dirty="0" err="1">
                <a:latin typeface="Consolas" panose="020B0609020204030204" pitchFamily="49" charset="0"/>
              </a:rPr>
              <a:t>l_out_attrs</a:t>
            </a:r>
            <a:r>
              <a:rPr lang="en-US" sz="1600" dirty="0">
                <a:latin typeface="Consolas" panose="020B0609020204030204" pitchFamily="49" charset="0"/>
              </a:rPr>
              <a:t>=['Executive’], </a:t>
            </a:r>
            <a:r>
              <a:rPr lang="en-US" sz="1600" dirty="0" err="1">
                <a:latin typeface="Consolas" panose="020B0609020204030204" pitchFamily="49" charset="0"/>
              </a:rPr>
              <a:t>r_out_attrs</a:t>
            </a:r>
            <a:r>
              <a:rPr lang="en-US" sz="1600" dirty="0">
                <a:latin typeface="Consolas" panose="020B0609020204030204" pitchFamily="49" charset="0"/>
              </a:rPr>
              <a:t>=['</a:t>
            </a:r>
            <a:r>
              <a:rPr lang="en-US" sz="1600" dirty="0" err="1">
                <a:latin typeface="Consolas" panose="020B0609020204030204" pitchFamily="49" charset="0"/>
              </a:rPr>
              <a:t>clean_name</a:t>
            </a:r>
            <a:r>
              <a:rPr lang="en-US" sz="1600" dirty="0">
                <a:latin typeface="Consolas" panose="020B0609020204030204" pitchFamily="49" charset="0"/>
              </a:rPr>
              <a:t>'])</a:t>
            </a:r>
          </a:p>
        </p:txBody>
      </p:sp>
      <p:pic>
        <p:nvPicPr>
          <p:cNvPr id="11" name="Picture 10" descr="A screenshot of a cell phone&#10;&#10;Description automatically generated">
            <a:extLst>
              <a:ext uri="{FF2B5EF4-FFF2-40B4-BE49-F238E27FC236}">
                <a16:creationId xmlns:a16="http://schemas.microsoft.com/office/drawing/2014/main" id="{AD284C5B-B7D7-0D4E-AEE7-BC8AE2544868}"/>
              </a:ext>
            </a:extLst>
          </p:cNvPr>
          <p:cNvPicPr>
            <a:picLocks noChangeAspect="1"/>
          </p:cNvPicPr>
          <p:nvPr/>
        </p:nvPicPr>
        <p:blipFill>
          <a:blip r:embed="rId4"/>
          <a:stretch>
            <a:fillRect/>
          </a:stretch>
        </p:blipFill>
        <p:spPr>
          <a:xfrm>
            <a:off x="330684" y="3306544"/>
            <a:ext cx="8600431" cy="1142459"/>
          </a:xfrm>
          <a:prstGeom prst="rect">
            <a:avLst/>
          </a:prstGeom>
        </p:spPr>
      </p:pic>
      <p:pic>
        <p:nvPicPr>
          <p:cNvPr id="13" name="Picture 12">
            <a:extLst>
              <a:ext uri="{FF2B5EF4-FFF2-40B4-BE49-F238E27FC236}">
                <a16:creationId xmlns:a16="http://schemas.microsoft.com/office/drawing/2014/main" id="{C12CB254-26C0-BE4A-8BC7-C835BEFF73D2}"/>
              </a:ext>
            </a:extLst>
          </p:cNvPr>
          <p:cNvPicPr>
            <a:picLocks noChangeAspect="1"/>
          </p:cNvPicPr>
          <p:nvPr/>
        </p:nvPicPr>
        <p:blipFill>
          <a:blip r:embed="rId5"/>
          <a:stretch>
            <a:fillRect/>
          </a:stretch>
        </p:blipFill>
        <p:spPr>
          <a:xfrm>
            <a:off x="239946" y="4638787"/>
            <a:ext cx="8827827" cy="356772"/>
          </a:xfrm>
          <a:prstGeom prst="rect">
            <a:avLst/>
          </a:prstGeom>
        </p:spPr>
      </p:pic>
      <p:sp>
        <p:nvSpPr>
          <p:cNvPr id="14" name="TextBox 13">
            <a:extLst>
              <a:ext uri="{FF2B5EF4-FFF2-40B4-BE49-F238E27FC236}">
                <a16:creationId xmlns:a16="http://schemas.microsoft.com/office/drawing/2014/main" id="{F6130CBA-F5B4-3244-BCC9-9A0188109FE8}"/>
              </a:ext>
            </a:extLst>
          </p:cNvPr>
          <p:cNvSpPr txBox="1"/>
          <p:nvPr/>
        </p:nvSpPr>
        <p:spPr>
          <a:xfrm>
            <a:off x="330684" y="4362993"/>
            <a:ext cx="364202" cy="307777"/>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19759268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27F61-EDC3-4ECF-92C1-F9CEE22BADEA}"/>
              </a:ext>
            </a:extLst>
          </p:cNvPr>
          <p:cNvSpPr>
            <a:spLocks noGrp="1"/>
          </p:cNvSpPr>
          <p:nvPr>
            <p:ph type="title"/>
          </p:nvPr>
        </p:nvSpPr>
        <p:spPr/>
        <p:txBody>
          <a:bodyPr/>
          <a:lstStyle/>
          <a:p>
            <a:r>
              <a:rPr lang="en-US" dirty="0"/>
              <a:t>Presenting Wrangled Data:</a:t>
            </a:r>
            <a:br>
              <a:rPr lang="en-US" dirty="0"/>
            </a:br>
            <a:r>
              <a:rPr lang="en-US" dirty="0"/>
              <a:t>Plotting and Grouping Data</a:t>
            </a:r>
          </a:p>
        </p:txBody>
      </p:sp>
      <p:sp>
        <p:nvSpPr>
          <p:cNvPr id="3" name="Text Placeholder 2">
            <a:extLst>
              <a:ext uri="{FF2B5EF4-FFF2-40B4-BE49-F238E27FC236}">
                <a16:creationId xmlns:a16="http://schemas.microsoft.com/office/drawing/2014/main" id="{8F79467F-91A9-4D9B-87EF-A8A75F22A00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69440AA-3578-4562-A6FF-C440758B1055}"/>
              </a:ext>
            </a:extLst>
          </p:cNvPr>
          <p:cNvSpPr>
            <a:spLocks noGrp="1"/>
          </p:cNvSpPr>
          <p:nvPr>
            <p:ph type="sldNum" sz="quarter" idx="12"/>
          </p:nvPr>
        </p:nvSpPr>
        <p:spPr/>
        <p:txBody>
          <a:bodyPr/>
          <a:lstStyle/>
          <a:p>
            <a:pPr>
              <a:defRPr/>
            </a:pPr>
            <a:fld id="{B910DD2F-4B2A-1149-8114-29949C022244}" type="slidenum">
              <a:rPr lang="en-GB" smtClean="0"/>
              <a:pPr>
                <a:defRPr/>
              </a:pPr>
              <a:t>55</a:t>
            </a:fld>
            <a:endParaRPr lang="en-GB" dirty="0"/>
          </a:p>
        </p:txBody>
      </p:sp>
      <p:sp>
        <p:nvSpPr>
          <p:cNvPr id="6" name="TextBox 5">
            <a:extLst>
              <a:ext uri="{FF2B5EF4-FFF2-40B4-BE49-F238E27FC236}">
                <a16:creationId xmlns:a16="http://schemas.microsoft.com/office/drawing/2014/main" id="{B431E7D1-2016-4DDE-98A3-95F53B8F1A5C}"/>
              </a:ext>
            </a:extLst>
          </p:cNvPr>
          <p:cNvSpPr txBox="1"/>
          <p:nvPr/>
        </p:nvSpPr>
        <p:spPr>
          <a:xfrm>
            <a:off x="7245161" y="351064"/>
            <a:ext cx="1382110" cy="276999"/>
          </a:xfrm>
          <a:prstGeom prst="rect">
            <a:avLst/>
          </a:prstGeom>
          <a:noFill/>
        </p:spPr>
        <p:txBody>
          <a:bodyPr wrap="none" rtlCol="0">
            <a:spAutoFit/>
          </a:bodyPr>
          <a:lstStyle/>
          <a:p>
            <a:r>
              <a:rPr lang="en-US" sz="1200" dirty="0">
                <a:solidFill>
                  <a:schemeClr val="accent2"/>
                </a:solidFill>
                <a:latin typeface="Abadi Extra Light" panose="020B0604020202020204" pitchFamily="34" charset="0"/>
              </a:rPr>
              <a:t>Difficulty level: basic</a:t>
            </a:r>
          </a:p>
        </p:txBody>
      </p:sp>
    </p:spTree>
    <p:extLst>
      <p:ext uri="{BB962C8B-B14F-4D97-AF65-F5344CB8AC3E}">
        <p14:creationId xmlns:p14="http://schemas.microsoft.com/office/powerpoint/2010/main" val="32122342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2C841-2A54-4923-B031-E66A0C3E8228}"/>
              </a:ext>
            </a:extLst>
          </p:cNvPr>
          <p:cNvSpPr>
            <a:spLocks noGrp="1"/>
          </p:cNvSpPr>
          <p:nvPr>
            <p:ph type="title"/>
          </p:nvPr>
        </p:nvSpPr>
        <p:spPr/>
        <p:txBody>
          <a:bodyPr/>
          <a:lstStyle/>
          <a:p>
            <a:r>
              <a:rPr lang="en-US" dirty="0"/>
              <a:t>Is It All Good?</a:t>
            </a:r>
            <a:br>
              <a:rPr lang="en-US" dirty="0"/>
            </a:br>
            <a:r>
              <a:rPr lang="en-US" dirty="0"/>
              <a:t>What about Missing Data, Null Values?</a:t>
            </a:r>
          </a:p>
        </p:txBody>
      </p:sp>
      <p:sp>
        <p:nvSpPr>
          <p:cNvPr id="3" name="Content Placeholder 2">
            <a:extLst>
              <a:ext uri="{FF2B5EF4-FFF2-40B4-BE49-F238E27FC236}">
                <a16:creationId xmlns:a16="http://schemas.microsoft.com/office/drawing/2014/main" id="{D7DBF0DA-5705-44D2-9CE8-EEC9582BD354}"/>
              </a:ext>
            </a:extLst>
          </p:cNvPr>
          <p:cNvSpPr>
            <a:spLocks noGrp="1"/>
          </p:cNvSpPr>
          <p:nvPr>
            <p:ph idx="1"/>
          </p:nvPr>
        </p:nvSpPr>
        <p:spPr/>
        <p:txBody>
          <a:bodyPr>
            <a:normAutofit lnSpcReduction="10000"/>
          </a:bodyPr>
          <a:lstStyle/>
          <a:p>
            <a:pPr>
              <a:buSzPct val="150000"/>
            </a:pPr>
            <a:r>
              <a:rPr lang="en-US" sz="1800" dirty="0"/>
              <a:t>183 matches out of 184 – probably OK?</a:t>
            </a:r>
          </a:p>
          <a:p>
            <a:pPr lvl="1">
              <a:buSzPct val="150000"/>
            </a:pPr>
            <a:r>
              <a:rPr lang="en-US" sz="1600" dirty="0"/>
              <a:t>In more detail: there are </a:t>
            </a:r>
            <a:r>
              <a:rPr lang="en-US" sz="1600" b="1" dirty="0"/>
              <a:t>0 false positives</a:t>
            </a:r>
            <a:r>
              <a:rPr lang="en-US" sz="1600" dirty="0"/>
              <a:t> and </a:t>
            </a:r>
            <a:r>
              <a:rPr lang="en-US" sz="1600" b="1" dirty="0"/>
              <a:t>1 false negative</a:t>
            </a:r>
            <a:endParaRPr lang="en-US" sz="1600" dirty="0"/>
          </a:p>
          <a:p>
            <a:pPr>
              <a:buSzPct val="150000"/>
            </a:pPr>
            <a:endParaRPr lang="en-US" sz="1800" dirty="0"/>
          </a:p>
          <a:p>
            <a:pPr>
              <a:buSzPct val="150000"/>
            </a:pPr>
            <a:r>
              <a:rPr lang="en-US" sz="1800" dirty="0"/>
              <a:t>Now suppose we want to plot the CEO birthdays…</a:t>
            </a:r>
          </a:p>
          <a:p>
            <a:pPr>
              <a:buSzPct val="150000"/>
            </a:pPr>
            <a:r>
              <a:rPr lang="en-US" sz="1800" dirty="0"/>
              <a:t>But not every Wikipedia page had a birthday: </a:t>
            </a:r>
            <a:br>
              <a:rPr lang="en-US" sz="1800" dirty="0"/>
            </a:br>
            <a:r>
              <a:rPr lang="en-US" sz="1800" dirty="0"/>
              <a:t>what do we do about unknown birthdays?</a:t>
            </a:r>
          </a:p>
          <a:p>
            <a:pPr lvl="1"/>
            <a:r>
              <a:rPr lang="en-US" sz="1600" dirty="0"/>
              <a:t>In Pandas, these show up as </a:t>
            </a:r>
            <a:r>
              <a:rPr lang="en-US" sz="1600" dirty="0" err="1"/>
              <a:t>NaN</a:t>
            </a:r>
            <a:r>
              <a:rPr lang="en-US" sz="1600" dirty="0"/>
              <a:t> (or </a:t>
            </a:r>
            <a:r>
              <a:rPr lang="en-US" sz="1600" dirty="0" err="1"/>
              <a:t>NaT</a:t>
            </a:r>
            <a:r>
              <a:rPr lang="en-US" sz="1600" dirty="0"/>
              <a:t> for datetime)</a:t>
            </a:r>
          </a:p>
          <a:p>
            <a:pPr lvl="1"/>
            <a:r>
              <a:rPr lang="en-US" sz="1600" dirty="0"/>
              <a:t>In SQL they are represented as NULL</a:t>
            </a:r>
          </a:p>
          <a:p>
            <a:pPr lvl="1">
              <a:buSzPct val="150000"/>
            </a:pPr>
            <a:r>
              <a:rPr lang="en-US" sz="1600" dirty="0"/>
              <a:t>One option:  </a:t>
            </a:r>
            <a:r>
              <a:rPr lang="en-US" sz="1600" b="1" dirty="0" err="1">
                <a:latin typeface="Consolas" panose="020B0609020204030204" pitchFamily="49" charset="0"/>
              </a:rPr>
              <a:t>dropna</a:t>
            </a:r>
            <a:r>
              <a:rPr lang="en-US" sz="1600" dirty="0">
                <a:latin typeface="Consolas" panose="020B0609020204030204" pitchFamily="49" charset="0"/>
              </a:rPr>
              <a:t>(subset=[‘born’])</a:t>
            </a:r>
            <a:r>
              <a:rPr lang="en-US" sz="1600" dirty="0"/>
              <a:t> </a:t>
            </a:r>
            <a:br>
              <a:rPr lang="en-US" sz="1600" dirty="0"/>
            </a:br>
            <a:r>
              <a:rPr lang="en-US" sz="1600" dirty="0"/>
              <a:t>(or SQL “WHERE born IS NOT NULL) </a:t>
            </a:r>
            <a:br>
              <a:rPr lang="en-US" sz="1600" dirty="0"/>
            </a:br>
            <a:r>
              <a:rPr lang="en-US" sz="1600" dirty="0"/>
              <a:t>to remove all non-matches…</a:t>
            </a:r>
          </a:p>
        </p:txBody>
      </p:sp>
      <p:sp>
        <p:nvSpPr>
          <p:cNvPr id="4" name="Footer Placeholder 3">
            <a:extLst>
              <a:ext uri="{FF2B5EF4-FFF2-40B4-BE49-F238E27FC236}">
                <a16:creationId xmlns:a16="http://schemas.microsoft.com/office/drawing/2014/main" id="{F61098E4-2ACA-4C48-8D72-81EAE21969F3}"/>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289E051E-2001-4EDD-BE0F-9EA5D85F64A6}"/>
              </a:ext>
            </a:extLst>
          </p:cNvPr>
          <p:cNvSpPr>
            <a:spLocks noGrp="1"/>
          </p:cNvSpPr>
          <p:nvPr>
            <p:ph type="sldNum" sz="quarter" idx="12"/>
          </p:nvPr>
        </p:nvSpPr>
        <p:spPr/>
        <p:txBody>
          <a:bodyPr/>
          <a:lstStyle/>
          <a:p>
            <a:pPr>
              <a:defRPr/>
            </a:pPr>
            <a:fld id="{B5D931A1-A42B-F94C-ADA3-91D74B0ACBA8}" type="slidenum">
              <a:rPr lang="en-GB" smtClean="0"/>
              <a:pPr>
                <a:defRPr/>
              </a:pPr>
              <a:t>56</a:t>
            </a:fld>
            <a:endParaRPr lang="en-GB"/>
          </a:p>
        </p:txBody>
      </p:sp>
    </p:spTree>
    <p:extLst>
      <p:ext uri="{BB962C8B-B14F-4D97-AF65-F5344CB8AC3E}">
        <p14:creationId xmlns:p14="http://schemas.microsoft.com/office/powerpoint/2010/main" val="26976613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B02B2-B778-41E5-9FFD-D87FED6D7491}"/>
              </a:ext>
            </a:extLst>
          </p:cNvPr>
          <p:cNvSpPr>
            <a:spLocks noGrp="1"/>
          </p:cNvSpPr>
          <p:nvPr>
            <p:ph type="title"/>
          </p:nvPr>
        </p:nvSpPr>
        <p:spPr/>
        <p:txBody>
          <a:bodyPr/>
          <a:lstStyle/>
          <a:p>
            <a:r>
              <a:rPr lang="en-US" dirty="0"/>
              <a:t>Grouping</a:t>
            </a:r>
          </a:p>
        </p:txBody>
      </p:sp>
      <p:sp>
        <p:nvSpPr>
          <p:cNvPr id="7" name="Content Placeholder 6">
            <a:extLst>
              <a:ext uri="{FF2B5EF4-FFF2-40B4-BE49-F238E27FC236}">
                <a16:creationId xmlns:a16="http://schemas.microsoft.com/office/drawing/2014/main" id="{41CFC7B0-E317-44F2-9AFB-5A2C94C192E3}"/>
              </a:ext>
            </a:extLst>
          </p:cNvPr>
          <p:cNvSpPr>
            <a:spLocks noGrp="1"/>
          </p:cNvSpPr>
          <p:nvPr>
            <p:ph idx="1"/>
          </p:nvPr>
        </p:nvSpPr>
        <p:spPr>
          <a:xfrm>
            <a:off x="516730" y="1166848"/>
            <a:ext cx="8157007" cy="811812"/>
          </a:xfrm>
        </p:spPr>
        <p:txBody>
          <a:bodyPr>
            <a:normAutofit/>
          </a:bodyPr>
          <a:lstStyle/>
          <a:p>
            <a:pPr marL="219075" indent="0">
              <a:buSzPct val="150000"/>
              <a:buNone/>
            </a:pPr>
            <a:r>
              <a:rPr lang="en-US" sz="1800" dirty="0"/>
              <a:t>Grouping is a simple idea:  “bin” subsets of rows based on a common set of values</a:t>
            </a:r>
          </a:p>
        </p:txBody>
      </p:sp>
      <p:sp>
        <p:nvSpPr>
          <p:cNvPr id="5" name="Footer Placeholder 4">
            <a:extLst>
              <a:ext uri="{FF2B5EF4-FFF2-40B4-BE49-F238E27FC236}">
                <a16:creationId xmlns:a16="http://schemas.microsoft.com/office/drawing/2014/main" id="{1AAEA53B-CF60-4063-BDC9-671B337D9564}"/>
              </a:ext>
            </a:extLst>
          </p:cNvPr>
          <p:cNvSpPr>
            <a:spLocks noGrp="1"/>
          </p:cNvSpPr>
          <p:nvPr>
            <p:ph type="ftr" sz="quarter" idx="11"/>
          </p:nvPr>
        </p:nvSpPr>
        <p:spPr>
          <a:xfrm>
            <a:off x="470263" y="5295900"/>
            <a:ext cx="3551056" cy="303213"/>
          </a:xfrm>
          <a:prstGeom prst="rect">
            <a:avLst/>
          </a:prstGeom>
          <a:noFill/>
          <a:ln>
            <a:noFill/>
          </a:ln>
        </p:spPr>
        <p:txBody>
          <a:bodyPr wrap="square" lIns="91425" tIns="91425" rIns="91425" bIns="91425" anchor="ctr" anchorCtr="0"/>
          <a:lstStyle>
            <a:defPPr marR="0" lvl="0" algn="l" rtl="0">
              <a:lnSpc>
                <a:spcPct val="100000"/>
              </a:lnSpc>
              <a:spcBef>
                <a:spcPts val="0"/>
              </a:spcBef>
              <a:spcAft>
                <a:spcPts val="0"/>
              </a:spcAft>
            </a:defPPr>
            <a:lvl1pPr marL="0" marR="0" lvl="0" indent="0" algn="l" rtl="0">
              <a:lnSpc>
                <a:spcPct val="100000"/>
              </a:lnSpc>
              <a:spcBef>
                <a:spcPts val="160"/>
              </a:spcBef>
              <a:spcAft>
                <a:spcPts val="0"/>
              </a:spcAft>
              <a:buSzPts val="1400"/>
              <a:buNone/>
              <a:defRPr sz="800" b="0" i="0" u="none" strike="noStrike" cap="none" dirty="0">
                <a:solidFill>
                  <a:schemeClr val="dk1"/>
                </a:solidFill>
                <a:latin typeface="Corbel"/>
                <a:ea typeface="Corbel"/>
                <a:cs typeface="Corbel"/>
                <a:sym typeface="Corbel"/>
              </a:defRPr>
            </a:lvl1pPr>
            <a:lvl2pPr marL="457200" marR="0" lvl="1" indent="0" algn="ctr" rtl="0">
              <a:lnSpc>
                <a:spcPct val="100000"/>
              </a:lnSpc>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lnSpc>
                <a:spcPct val="100000"/>
              </a:lnSpc>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lnSpc>
                <a:spcPct val="100000"/>
              </a:lnSpc>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lnSpc>
                <a:spcPct val="100000"/>
              </a:lnSpc>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lnSpc>
                <a:spcPct val="100000"/>
              </a:lnSpc>
              <a:spcBef>
                <a:spcPts val="0"/>
              </a:spcBef>
              <a:spcAft>
                <a:spcPts val="0"/>
              </a:spcAft>
              <a:buSzPts val="1400"/>
              <a:buNone/>
              <a:defRPr sz="2000" b="0" i="0" u="none" strike="noStrike" cap="none">
                <a:solidFill>
                  <a:schemeClr val="dk1"/>
                </a:solidFill>
                <a:latin typeface="Tahoma"/>
                <a:ea typeface="Tahoma"/>
                <a:cs typeface="Tahoma"/>
                <a:sym typeface="Tahoma"/>
              </a:defRPr>
            </a:lvl6pPr>
            <a:lvl7pPr marL="2743200" marR="0" lvl="6" indent="0" algn="l" rtl="0">
              <a:lnSpc>
                <a:spcPct val="100000"/>
              </a:lnSpc>
              <a:spcBef>
                <a:spcPts val="0"/>
              </a:spcBef>
              <a:spcAft>
                <a:spcPts val="0"/>
              </a:spcAft>
              <a:buSzPts val="1400"/>
              <a:buNone/>
              <a:defRPr sz="2000" b="0" i="0" u="none" strike="noStrike" cap="none">
                <a:solidFill>
                  <a:schemeClr val="dk1"/>
                </a:solidFill>
                <a:latin typeface="Tahoma"/>
                <a:ea typeface="Tahoma"/>
                <a:cs typeface="Tahoma"/>
                <a:sym typeface="Tahoma"/>
              </a:defRPr>
            </a:lvl7pPr>
            <a:lvl8pPr marL="3200400" marR="0" lvl="7" indent="0" algn="l" rtl="0">
              <a:lnSpc>
                <a:spcPct val="100000"/>
              </a:lnSpc>
              <a:spcBef>
                <a:spcPts val="0"/>
              </a:spcBef>
              <a:spcAft>
                <a:spcPts val="0"/>
              </a:spcAft>
              <a:buSzPts val="1400"/>
              <a:buNone/>
              <a:defRPr sz="2000" b="0" i="0" u="none" strike="noStrike" cap="none">
                <a:solidFill>
                  <a:schemeClr val="dk1"/>
                </a:solidFill>
                <a:latin typeface="Tahoma"/>
                <a:ea typeface="Tahoma"/>
                <a:cs typeface="Tahoma"/>
                <a:sym typeface="Tahoma"/>
              </a:defRPr>
            </a:lvl8pPr>
            <a:lvl9pPr marL="3657600" marR="0" lvl="8" indent="0" algn="l" rtl="0">
              <a:lnSpc>
                <a:spcPct val="100000"/>
              </a:lnSpc>
              <a:spcBef>
                <a:spcPts val="0"/>
              </a:spcBef>
              <a:spcAft>
                <a:spcPts val="0"/>
              </a:spcAft>
              <a:buSzPts val="1400"/>
              <a:buNone/>
              <a:defRPr sz="2000" b="0" i="0" u="none" strike="noStrike" cap="none">
                <a:solidFill>
                  <a:schemeClr val="dk1"/>
                </a:solidFill>
                <a:latin typeface="Tahoma"/>
                <a:ea typeface="Tahoma"/>
                <a:cs typeface="Tahoma"/>
                <a:sym typeface="Tahoma"/>
              </a:defRPr>
            </a:lvl9pPr>
          </a:lstStyle>
          <a:p>
            <a:pPr>
              <a:defRPr/>
            </a:pPr>
            <a:endParaRPr lang="en-GB"/>
          </a:p>
        </p:txBody>
      </p:sp>
      <p:sp>
        <p:nvSpPr>
          <p:cNvPr id="6" name="Slide Number Placeholder 5">
            <a:extLst>
              <a:ext uri="{FF2B5EF4-FFF2-40B4-BE49-F238E27FC236}">
                <a16:creationId xmlns:a16="http://schemas.microsoft.com/office/drawing/2014/main" id="{7555D15F-5F8F-4685-97D0-5EFD721455E3}"/>
              </a:ext>
            </a:extLst>
          </p:cNvPr>
          <p:cNvSpPr>
            <a:spLocks noGrp="1"/>
          </p:cNvSpPr>
          <p:nvPr>
            <p:ph type="sldNum" sz="quarter" idx="12"/>
          </p:nvPr>
        </p:nvSpPr>
        <p:spPr/>
        <p:txBody>
          <a:bodyPr/>
          <a:lstStyle/>
          <a:p>
            <a:pPr>
              <a:defRPr/>
            </a:pPr>
            <a:fld id="{46F94934-F064-734F-A6D3-DC27BF845CDD}" type="slidenum">
              <a:rPr lang="en-GB" smtClean="0"/>
              <a:pPr>
                <a:defRPr/>
              </a:pPr>
              <a:t>57</a:t>
            </a:fld>
            <a:endParaRPr lang="en-GB"/>
          </a:p>
        </p:txBody>
      </p:sp>
      <p:pic>
        <p:nvPicPr>
          <p:cNvPr id="8" name="Picture 7">
            <a:extLst>
              <a:ext uri="{FF2B5EF4-FFF2-40B4-BE49-F238E27FC236}">
                <a16:creationId xmlns:a16="http://schemas.microsoft.com/office/drawing/2014/main" id="{39D4C2C8-EAA2-4DBB-AB95-C02A13F70EC8}"/>
              </a:ext>
            </a:extLst>
          </p:cNvPr>
          <p:cNvPicPr>
            <a:picLocks noChangeAspect="1"/>
          </p:cNvPicPr>
          <p:nvPr/>
        </p:nvPicPr>
        <p:blipFill rotWithShape="1">
          <a:blip r:embed="rId3"/>
          <a:srcRect t="40225" r="57765"/>
          <a:stretch/>
        </p:blipFill>
        <p:spPr>
          <a:xfrm>
            <a:off x="2098858" y="3823767"/>
            <a:ext cx="4657177" cy="811812"/>
          </a:xfrm>
          <a:prstGeom prst="rect">
            <a:avLst/>
          </a:prstGeom>
        </p:spPr>
      </p:pic>
      <p:sp>
        <p:nvSpPr>
          <p:cNvPr id="9" name="TextBox 8">
            <a:extLst>
              <a:ext uri="{FF2B5EF4-FFF2-40B4-BE49-F238E27FC236}">
                <a16:creationId xmlns:a16="http://schemas.microsoft.com/office/drawing/2014/main" id="{29EC678B-F6B9-4480-B733-58860249B985}"/>
              </a:ext>
            </a:extLst>
          </p:cNvPr>
          <p:cNvSpPr txBox="1"/>
          <p:nvPr/>
        </p:nvSpPr>
        <p:spPr>
          <a:xfrm>
            <a:off x="2098858" y="4796462"/>
            <a:ext cx="4842992" cy="338554"/>
          </a:xfrm>
          <a:prstGeom prst="rect">
            <a:avLst/>
          </a:prstGeom>
          <a:noFill/>
        </p:spPr>
        <p:txBody>
          <a:bodyPr wrap="none" rtlCol="0">
            <a:spAutoFit/>
          </a:bodyPr>
          <a:lstStyle/>
          <a:p>
            <a:r>
              <a:rPr lang="en-US" sz="1600" i="1" dirty="0">
                <a:solidFill>
                  <a:schemeClr val="tx1"/>
                </a:solidFill>
              </a:rPr>
              <a:t>(for many datasets there would be more rows here)</a:t>
            </a:r>
          </a:p>
        </p:txBody>
      </p:sp>
      <p:sp>
        <p:nvSpPr>
          <p:cNvPr id="10" name="TextBox 9">
            <a:extLst>
              <a:ext uri="{FF2B5EF4-FFF2-40B4-BE49-F238E27FC236}">
                <a16:creationId xmlns:a16="http://schemas.microsoft.com/office/drawing/2014/main" id="{91BD51BE-BEA7-4D61-91A7-C68BDD89A23F}"/>
              </a:ext>
            </a:extLst>
          </p:cNvPr>
          <p:cNvSpPr txBox="1"/>
          <p:nvPr/>
        </p:nvSpPr>
        <p:spPr>
          <a:xfrm>
            <a:off x="1011559" y="3254934"/>
            <a:ext cx="7167347" cy="584775"/>
          </a:xfrm>
          <a:prstGeom prst="rect">
            <a:avLst/>
          </a:prstGeom>
          <a:noFill/>
        </p:spPr>
        <p:txBody>
          <a:bodyPr wrap="none" rtlCol="0">
            <a:spAutoFit/>
          </a:bodyPr>
          <a:lstStyle/>
          <a:p>
            <a:r>
              <a:rPr lang="en-US" sz="1600" dirty="0" err="1">
                <a:latin typeface="Consolas" panose="020B0609020204030204" pitchFamily="49" charset="0"/>
              </a:rPr>
              <a:t>total.groupby</a:t>
            </a:r>
            <a:r>
              <a:rPr lang="en-US" sz="1600" dirty="0">
                <a:latin typeface="Consolas" panose="020B0609020204030204" pitchFamily="49" charset="0"/>
              </a:rPr>
              <a:t>(by='born').</a:t>
            </a:r>
            <a:r>
              <a:rPr lang="en-US" sz="1600" dirty="0" err="1">
                <a:latin typeface="Consolas" panose="020B0609020204030204" pitchFamily="49" charset="0"/>
              </a:rPr>
              <a:t>get_group</a:t>
            </a:r>
            <a:r>
              <a:rPr lang="en-US" sz="1600" dirty="0">
                <a:latin typeface="Consolas" panose="020B0609020204030204" pitchFamily="49" charset="0"/>
              </a:rPr>
              <a:t>\</a:t>
            </a:r>
          </a:p>
          <a:p>
            <a:r>
              <a:rPr lang="en-US" sz="1600" dirty="0">
                <a:latin typeface="Consolas" panose="020B0609020204030204" pitchFamily="49" charset="0"/>
              </a:rPr>
              <a:t>	(</a:t>
            </a:r>
            <a:r>
              <a:rPr lang="en-US" sz="1600" dirty="0" err="1">
                <a:latin typeface="Consolas" panose="020B0609020204030204" pitchFamily="49" charset="0"/>
              </a:rPr>
              <a:t>datetime.datetime.strptime</a:t>
            </a:r>
            <a:r>
              <a:rPr lang="en-US" sz="1600" dirty="0">
                <a:latin typeface="Consolas" panose="020B0609020204030204" pitchFamily="49" charset="0"/>
              </a:rPr>
              <a:t>('1945-08-24', '%Y-%m-%d'))</a:t>
            </a:r>
          </a:p>
        </p:txBody>
      </p:sp>
      <p:pic>
        <p:nvPicPr>
          <p:cNvPr id="11" name="Picture 10">
            <a:extLst>
              <a:ext uri="{FF2B5EF4-FFF2-40B4-BE49-F238E27FC236}">
                <a16:creationId xmlns:a16="http://schemas.microsoft.com/office/drawing/2014/main" id="{AD2EA33F-31F0-41B4-9F24-12D318B24705}"/>
              </a:ext>
            </a:extLst>
          </p:cNvPr>
          <p:cNvPicPr>
            <a:picLocks noChangeAspect="1"/>
          </p:cNvPicPr>
          <p:nvPr/>
        </p:nvPicPr>
        <p:blipFill rotWithShape="1">
          <a:blip r:embed="rId4"/>
          <a:srcRect b="41228"/>
          <a:stretch/>
        </p:blipFill>
        <p:spPr>
          <a:xfrm>
            <a:off x="1029693" y="2023631"/>
            <a:ext cx="6795505" cy="1155757"/>
          </a:xfrm>
          <a:prstGeom prst="rect">
            <a:avLst/>
          </a:prstGeom>
        </p:spPr>
      </p:pic>
      <p:sp>
        <p:nvSpPr>
          <p:cNvPr id="12" name="Rectangle: Rounded Corners 11">
            <a:extLst>
              <a:ext uri="{FF2B5EF4-FFF2-40B4-BE49-F238E27FC236}">
                <a16:creationId xmlns:a16="http://schemas.microsoft.com/office/drawing/2014/main" id="{418FC17F-9391-4CE0-B663-3432AA325AFF}"/>
              </a:ext>
            </a:extLst>
          </p:cNvPr>
          <p:cNvSpPr/>
          <p:nvPr/>
        </p:nvSpPr>
        <p:spPr>
          <a:xfrm>
            <a:off x="901243" y="2405444"/>
            <a:ext cx="2039310" cy="793812"/>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38770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75321-B084-45BD-973F-5C156805AD5F}"/>
              </a:ext>
            </a:extLst>
          </p:cNvPr>
          <p:cNvSpPr>
            <a:spLocks noGrp="1"/>
          </p:cNvSpPr>
          <p:nvPr>
            <p:ph type="title"/>
          </p:nvPr>
        </p:nvSpPr>
        <p:spPr/>
        <p:txBody>
          <a:bodyPr/>
          <a:lstStyle/>
          <a:p>
            <a:r>
              <a:rPr lang="en-US" dirty="0"/>
              <a:t>Grouping and Aggregation</a:t>
            </a:r>
          </a:p>
        </p:txBody>
      </p:sp>
      <p:sp>
        <p:nvSpPr>
          <p:cNvPr id="3" name="Content Placeholder 2">
            <a:extLst>
              <a:ext uri="{FF2B5EF4-FFF2-40B4-BE49-F238E27FC236}">
                <a16:creationId xmlns:a16="http://schemas.microsoft.com/office/drawing/2014/main" id="{73C3181B-BAC2-467F-B88C-C92A7FCA1AB7}"/>
              </a:ext>
            </a:extLst>
          </p:cNvPr>
          <p:cNvSpPr>
            <a:spLocks noGrp="1"/>
          </p:cNvSpPr>
          <p:nvPr>
            <p:ph idx="1"/>
          </p:nvPr>
        </p:nvSpPr>
        <p:spPr>
          <a:xfrm>
            <a:off x="470263" y="1072938"/>
            <a:ext cx="8157007" cy="792077"/>
          </a:xfrm>
        </p:spPr>
        <p:txBody>
          <a:bodyPr>
            <a:normAutofit/>
          </a:bodyPr>
          <a:lstStyle/>
          <a:p>
            <a:pPr marL="219075" indent="0">
              <a:buNone/>
            </a:pPr>
            <a:r>
              <a:rPr lang="en-US" sz="1800" dirty="0"/>
              <a:t>Most commonly, we want to apply a function to (some of) the columns in a group, e.g., a count:</a:t>
            </a:r>
          </a:p>
        </p:txBody>
      </p:sp>
      <p:sp>
        <p:nvSpPr>
          <p:cNvPr id="4" name="Footer Placeholder 3">
            <a:extLst>
              <a:ext uri="{FF2B5EF4-FFF2-40B4-BE49-F238E27FC236}">
                <a16:creationId xmlns:a16="http://schemas.microsoft.com/office/drawing/2014/main" id="{C91D7DE7-21F4-41A6-896F-0D822BB5D686}"/>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56CF7967-F976-4042-98B1-3FD6084D9AB2}"/>
              </a:ext>
            </a:extLst>
          </p:cNvPr>
          <p:cNvSpPr>
            <a:spLocks noGrp="1"/>
          </p:cNvSpPr>
          <p:nvPr>
            <p:ph type="sldNum" sz="quarter" idx="12"/>
          </p:nvPr>
        </p:nvSpPr>
        <p:spPr/>
        <p:txBody>
          <a:bodyPr/>
          <a:lstStyle/>
          <a:p>
            <a:pPr>
              <a:defRPr/>
            </a:pPr>
            <a:fld id="{B5D931A1-A42B-F94C-ADA3-91D74B0ACBA8}" type="slidenum">
              <a:rPr lang="en-GB" smtClean="0"/>
              <a:pPr>
                <a:defRPr/>
              </a:pPr>
              <a:t>58</a:t>
            </a:fld>
            <a:endParaRPr lang="en-GB"/>
          </a:p>
        </p:txBody>
      </p:sp>
      <p:sp>
        <p:nvSpPr>
          <p:cNvPr id="6" name="Rectangle 5">
            <a:extLst>
              <a:ext uri="{FF2B5EF4-FFF2-40B4-BE49-F238E27FC236}">
                <a16:creationId xmlns:a16="http://schemas.microsoft.com/office/drawing/2014/main" id="{35355AFE-8306-4319-ACB8-1BF06FFDEB78}"/>
              </a:ext>
            </a:extLst>
          </p:cNvPr>
          <p:cNvSpPr/>
          <p:nvPr/>
        </p:nvSpPr>
        <p:spPr>
          <a:xfrm>
            <a:off x="1570862" y="1916170"/>
            <a:ext cx="3775393" cy="338554"/>
          </a:xfrm>
          <a:prstGeom prst="rect">
            <a:avLst/>
          </a:prstGeom>
        </p:spPr>
        <p:txBody>
          <a:bodyPr wrap="none">
            <a:spAutoFit/>
          </a:bodyPr>
          <a:lstStyle/>
          <a:p>
            <a:r>
              <a:rPr lang="en-US" sz="1600" dirty="0" err="1">
                <a:latin typeface="Consolas" panose="020B0609020204030204" pitchFamily="49" charset="0"/>
              </a:rPr>
              <a:t>total.groupby</a:t>
            </a:r>
            <a:r>
              <a:rPr lang="en-US" sz="1600" dirty="0">
                <a:latin typeface="Consolas" panose="020B0609020204030204" pitchFamily="49" charset="0"/>
              </a:rPr>
              <a:t>(by='born').count()</a:t>
            </a:r>
          </a:p>
        </p:txBody>
      </p:sp>
      <p:pic>
        <p:nvPicPr>
          <p:cNvPr id="7" name="Picture 6">
            <a:extLst>
              <a:ext uri="{FF2B5EF4-FFF2-40B4-BE49-F238E27FC236}">
                <a16:creationId xmlns:a16="http://schemas.microsoft.com/office/drawing/2014/main" id="{1EA24A07-6D69-4AFB-8E57-85F116C1C717}"/>
              </a:ext>
            </a:extLst>
          </p:cNvPr>
          <p:cNvPicPr>
            <a:picLocks noChangeAspect="1"/>
          </p:cNvPicPr>
          <p:nvPr/>
        </p:nvPicPr>
        <p:blipFill>
          <a:blip r:embed="rId3"/>
          <a:stretch>
            <a:fillRect/>
          </a:stretch>
        </p:blipFill>
        <p:spPr>
          <a:xfrm>
            <a:off x="739397" y="2341220"/>
            <a:ext cx="4010156" cy="2954680"/>
          </a:xfrm>
          <a:prstGeom prst="rect">
            <a:avLst/>
          </a:prstGeom>
        </p:spPr>
      </p:pic>
      <p:sp>
        <p:nvSpPr>
          <p:cNvPr id="8" name="Rectangle 7">
            <a:extLst>
              <a:ext uri="{FF2B5EF4-FFF2-40B4-BE49-F238E27FC236}">
                <a16:creationId xmlns:a16="http://schemas.microsoft.com/office/drawing/2014/main" id="{2D0D1011-F4B9-44FE-A4C7-450AB638D942}"/>
              </a:ext>
            </a:extLst>
          </p:cNvPr>
          <p:cNvSpPr/>
          <p:nvPr/>
        </p:nvSpPr>
        <p:spPr>
          <a:xfrm>
            <a:off x="4894342" y="3260587"/>
            <a:ext cx="4153037" cy="1077218"/>
          </a:xfrm>
          <a:prstGeom prst="rect">
            <a:avLst/>
          </a:prstGeom>
        </p:spPr>
        <p:txBody>
          <a:bodyPr wrap="square">
            <a:spAutoFit/>
          </a:bodyPr>
          <a:lstStyle/>
          <a:p>
            <a:r>
              <a:rPr lang="en-US" sz="1600" dirty="0" err="1">
                <a:latin typeface="Consolas" panose="020B0609020204030204" pitchFamily="49" charset="0"/>
              </a:rPr>
              <a:t>pd.read_sql</a:t>
            </a:r>
            <a:r>
              <a:rPr lang="en-US" sz="1600" dirty="0">
                <a:latin typeface="Consolas" panose="020B0609020204030204" pitchFamily="49" charset="0"/>
              </a:rPr>
              <a:t>('select born, count(Company) from </a:t>
            </a:r>
            <a:r>
              <a:rPr lang="en-US" sz="1600" dirty="0" err="1">
                <a:latin typeface="Consolas" panose="020B0609020204030204" pitchFamily="49" charset="0"/>
              </a:rPr>
              <a:t>total_info</a:t>
            </a:r>
            <a:r>
              <a:rPr lang="en-US" sz="1600" dirty="0">
                <a:latin typeface="Consolas" panose="020B0609020204030204" pitchFamily="49" charset="0"/>
              </a:rPr>
              <a:t> ' +\</a:t>
            </a:r>
          </a:p>
          <a:p>
            <a:r>
              <a:rPr lang="en-US" sz="1600" dirty="0">
                <a:latin typeface="Consolas" panose="020B0609020204030204" pitchFamily="49" charset="0"/>
              </a:rPr>
              <a:t>            'where born is not null 	     group by born', conn)</a:t>
            </a:r>
          </a:p>
        </p:txBody>
      </p:sp>
      <p:sp>
        <p:nvSpPr>
          <p:cNvPr id="9" name="TextBox 8">
            <a:extLst>
              <a:ext uri="{FF2B5EF4-FFF2-40B4-BE49-F238E27FC236}">
                <a16:creationId xmlns:a16="http://schemas.microsoft.com/office/drawing/2014/main" id="{10CCFBEC-5CF2-4375-A826-C73E579C4344}"/>
              </a:ext>
            </a:extLst>
          </p:cNvPr>
          <p:cNvSpPr txBox="1"/>
          <p:nvPr/>
        </p:nvSpPr>
        <p:spPr>
          <a:xfrm>
            <a:off x="5635833" y="1762281"/>
            <a:ext cx="2146293" cy="646331"/>
          </a:xfrm>
          <a:prstGeom prst="rect">
            <a:avLst/>
          </a:prstGeom>
          <a:noFill/>
        </p:spPr>
        <p:txBody>
          <a:bodyPr wrap="none" rtlCol="0">
            <a:spAutoFit/>
          </a:bodyPr>
          <a:lstStyle/>
          <a:p>
            <a:r>
              <a:rPr lang="en-US" sz="1800" i="1" dirty="0">
                <a:solidFill>
                  <a:schemeClr val="accent1"/>
                </a:solidFill>
              </a:rPr>
              <a:t>Groups by ‘born,’</a:t>
            </a:r>
          </a:p>
          <a:p>
            <a:r>
              <a:rPr lang="en-US" sz="1800" i="1" dirty="0">
                <a:solidFill>
                  <a:schemeClr val="accent1"/>
                </a:solidFill>
              </a:rPr>
              <a:t>excluding the </a:t>
            </a:r>
            <a:r>
              <a:rPr lang="en-US" sz="1800" i="1" dirty="0" err="1">
                <a:solidFill>
                  <a:schemeClr val="accent1"/>
                </a:solidFill>
              </a:rPr>
              <a:t>NaNs</a:t>
            </a:r>
            <a:endParaRPr lang="en-US" sz="1800" i="1" dirty="0">
              <a:solidFill>
                <a:schemeClr val="accent1"/>
              </a:solidFill>
            </a:endParaRPr>
          </a:p>
        </p:txBody>
      </p:sp>
    </p:spTree>
    <p:extLst>
      <p:ext uri="{BB962C8B-B14F-4D97-AF65-F5344CB8AC3E}">
        <p14:creationId xmlns:p14="http://schemas.microsoft.com/office/powerpoint/2010/main" val="12569169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39839-8098-F340-B3F1-E68D9F9019EA}"/>
              </a:ext>
            </a:extLst>
          </p:cNvPr>
          <p:cNvSpPr>
            <a:spLocks noGrp="1"/>
          </p:cNvSpPr>
          <p:nvPr>
            <p:ph type="title"/>
          </p:nvPr>
        </p:nvSpPr>
        <p:spPr/>
        <p:txBody>
          <a:bodyPr/>
          <a:lstStyle/>
          <a:p>
            <a:r>
              <a:rPr lang="en-US" dirty="0"/>
              <a:t>Aggregating and Counting by Decade</a:t>
            </a:r>
          </a:p>
        </p:txBody>
      </p:sp>
      <p:sp>
        <p:nvSpPr>
          <p:cNvPr id="3" name="Content Placeholder 2">
            <a:extLst>
              <a:ext uri="{FF2B5EF4-FFF2-40B4-BE49-F238E27FC236}">
                <a16:creationId xmlns:a16="http://schemas.microsoft.com/office/drawing/2014/main" id="{EE47D4D3-1B85-E441-8D64-E7E0E9F424C5}"/>
              </a:ext>
            </a:extLst>
          </p:cNvPr>
          <p:cNvSpPr>
            <a:spLocks noGrp="1"/>
          </p:cNvSpPr>
          <p:nvPr>
            <p:ph idx="1"/>
          </p:nvPr>
        </p:nvSpPr>
        <p:spPr>
          <a:xfrm>
            <a:off x="363731" y="2503975"/>
            <a:ext cx="8157007" cy="2441702"/>
          </a:xfrm>
        </p:spPr>
        <p:txBody>
          <a:bodyPr/>
          <a:lstStyle/>
          <a:p>
            <a:r>
              <a:rPr lang="en-US" dirty="0"/>
              <a:t>Now let’s get a sense of the age of CEOs by calculating the decade in which they were born.</a:t>
            </a:r>
          </a:p>
          <a:p>
            <a:r>
              <a:rPr lang="en-US" dirty="0"/>
              <a:t>Then we will plot a histogram, showing how many were born in each decade.</a:t>
            </a:r>
          </a:p>
        </p:txBody>
      </p:sp>
      <p:sp>
        <p:nvSpPr>
          <p:cNvPr id="4" name="Slide Number Placeholder 3">
            <a:extLst>
              <a:ext uri="{FF2B5EF4-FFF2-40B4-BE49-F238E27FC236}">
                <a16:creationId xmlns:a16="http://schemas.microsoft.com/office/drawing/2014/main" id="{3A8D3DB8-0D4C-EC4C-8E54-CB758AD57963}"/>
              </a:ext>
            </a:extLst>
          </p:cNvPr>
          <p:cNvSpPr>
            <a:spLocks noGrp="1"/>
          </p:cNvSpPr>
          <p:nvPr>
            <p:ph type="sldNum" sz="quarter" idx="12"/>
          </p:nvPr>
        </p:nvSpPr>
        <p:spPr/>
        <p:txBody>
          <a:bodyPr/>
          <a:lstStyle/>
          <a:p>
            <a:pPr>
              <a:defRPr/>
            </a:pPr>
            <a:fld id="{00000000-1234-1234-1234-123412341234}" type="slidenum">
              <a:rPr lang="en-US" smtClean="0">
                <a:solidFill>
                  <a:schemeClr val="dk1"/>
                </a:solidFill>
                <a:latin typeface="Corbel"/>
                <a:ea typeface="Corbel"/>
                <a:cs typeface="Corbel"/>
                <a:sym typeface="Corbel"/>
              </a:rPr>
              <a:pPr>
                <a:defRPr/>
              </a:pPr>
              <a:t>59</a:t>
            </a:fld>
            <a:endParaRPr lang="en-US" dirty="0">
              <a:solidFill>
                <a:schemeClr val="dk1"/>
              </a:solidFill>
              <a:latin typeface="Corbel"/>
              <a:ea typeface="Corbel"/>
              <a:cs typeface="Corbel"/>
              <a:sym typeface="Corbel"/>
            </a:endParaRPr>
          </a:p>
        </p:txBody>
      </p:sp>
      <p:sp>
        <p:nvSpPr>
          <p:cNvPr id="6" name="TextBox 5">
            <a:extLst>
              <a:ext uri="{FF2B5EF4-FFF2-40B4-BE49-F238E27FC236}">
                <a16:creationId xmlns:a16="http://schemas.microsoft.com/office/drawing/2014/main" id="{2F5EA321-3E38-2F47-96FF-8C30505DA806}"/>
              </a:ext>
            </a:extLst>
          </p:cNvPr>
          <p:cNvSpPr txBox="1"/>
          <p:nvPr/>
        </p:nvSpPr>
        <p:spPr>
          <a:xfrm>
            <a:off x="708334" y="1573572"/>
            <a:ext cx="8263801" cy="830997"/>
          </a:xfrm>
          <a:prstGeom prst="rect">
            <a:avLst/>
          </a:prstGeom>
          <a:noFill/>
        </p:spPr>
        <p:txBody>
          <a:bodyPr wrap="none" rtlCol="0">
            <a:spAutoFit/>
          </a:bodyPr>
          <a:lstStyle/>
          <a:p>
            <a:r>
              <a:rPr lang="en-US" sz="1600" dirty="0" err="1">
                <a:latin typeface="Consolas" panose="020B0609020204030204" pitchFamily="49" charset="0"/>
                <a:cs typeface="Consolas" panose="020B0609020204030204" pitchFamily="49" charset="0"/>
              </a:rPr>
              <a:t>bdays</a:t>
            </a:r>
            <a:r>
              <a:rPr lang="en-US" sz="1600" dirty="0">
                <a:latin typeface="Consolas" panose="020B0609020204030204" pitchFamily="49" charset="0"/>
                <a:cs typeface="Consolas" panose="020B0609020204030204" pitchFamily="49" charset="0"/>
              </a:rPr>
              <a:t> = total[['born']].</a:t>
            </a:r>
            <a:r>
              <a:rPr lang="en-US" sz="1600" dirty="0" err="1">
                <a:latin typeface="Consolas" panose="020B0609020204030204" pitchFamily="49" charset="0"/>
                <a:cs typeface="Consolas" panose="020B0609020204030204" pitchFamily="49" charset="0"/>
              </a:rPr>
              <a:t>dropna</a:t>
            </a:r>
            <a:r>
              <a:rPr lang="en-US" sz="1600" dirty="0">
                <a:latin typeface="Consolas" panose="020B0609020204030204" pitchFamily="49" charset="0"/>
                <a:cs typeface="Consolas" panose="020B0609020204030204" pitchFamily="49" charset="0"/>
              </a:rPr>
              <a:t>()​</a:t>
            </a:r>
          </a:p>
          <a:p>
            <a:r>
              <a:rPr lang="en-US" sz="1600" dirty="0" err="1">
                <a:latin typeface="Consolas" panose="020B0609020204030204" pitchFamily="49" charset="0"/>
                <a:cs typeface="Consolas" panose="020B0609020204030204" pitchFamily="49" charset="0"/>
              </a:rPr>
              <a:t>bdays</a:t>
            </a:r>
            <a:r>
              <a:rPr lang="en-US" sz="1600" dirty="0">
                <a:latin typeface="Consolas" panose="020B0609020204030204" pitchFamily="49" charset="0"/>
                <a:cs typeface="Consolas" panose="020B0609020204030204" pitchFamily="49" charset="0"/>
              </a:rPr>
              <a:t> = </a:t>
            </a:r>
            <a:r>
              <a:rPr lang="en-US" sz="1600" dirty="0" err="1">
                <a:latin typeface="Consolas" panose="020B0609020204030204" pitchFamily="49" charset="0"/>
                <a:cs typeface="Consolas" panose="020B0609020204030204" pitchFamily="49" charset="0"/>
              </a:rPr>
              <a:t>bdays.applymap</a:t>
            </a:r>
            <a:r>
              <a:rPr lang="en-US" sz="1600" dirty="0">
                <a:latin typeface="Consolas" panose="020B0609020204030204" pitchFamily="49" charset="0"/>
                <a:cs typeface="Consolas" panose="020B0609020204030204" pitchFamily="49" charset="0"/>
              </a:rPr>
              <a:t>(lambda </a:t>
            </a:r>
            <a:r>
              <a:rPr lang="en-US" sz="1600" dirty="0" err="1">
                <a:latin typeface="Consolas" panose="020B0609020204030204" pitchFamily="49" charset="0"/>
                <a:cs typeface="Consolas" panose="020B0609020204030204" pitchFamily="49" charset="0"/>
              </a:rPr>
              <a:t>bday</a:t>
            </a:r>
            <a:r>
              <a:rPr lang="en-US" sz="1600" dirty="0">
                <a:latin typeface="Consolas" panose="020B0609020204030204" pitchFamily="49" charset="0"/>
                <a:cs typeface="Consolas" panose="020B0609020204030204" pitchFamily="49" charset="0"/>
              </a:rPr>
              <a:t>: str(int(</a:t>
            </a:r>
            <a:r>
              <a:rPr lang="en-US" sz="1600" dirty="0" err="1">
                <a:latin typeface="Consolas" panose="020B0609020204030204" pitchFamily="49" charset="0"/>
                <a:cs typeface="Consolas" panose="020B0609020204030204" pitchFamily="49" charset="0"/>
              </a:rPr>
              <a:t>bday.year</a:t>
            </a:r>
            <a:r>
              <a:rPr lang="en-US" sz="1600" dirty="0">
                <a:latin typeface="Consolas" panose="020B0609020204030204" pitchFamily="49" charset="0"/>
                <a:cs typeface="Consolas" panose="020B0609020204030204" pitchFamily="49" charset="0"/>
              </a:rPr>
              <a:t> / 10) * 10) + ‘s’)</a:t>
            </a:r>
          </a:p>
          <a:p>
            <a:r>
              <a:rPr lang="en-US" sz="1600" dirty="0" err="1"/>
              <a:t>exec_df</a:t>
            </a:r>
            <a:r>
              <a:rPr lang="en-US" sz="1600" dirty="0"/>
              <a:t>[['</a:t>
            </a:r>
            <a:r>
              <a:rPr lang="en-US" sz="1600" dirty="0" err="1"/>
              <a:t>born_decade</a:t>
            </a:r>
            <a:r>
              <a:rPr lang="en-US" sz="1600" dirty="0"/>
              <a:t>']] = </a:t>
            </a:r>
            <a:r>
              <a:rPr lang="en-US" sz="1600" dirty="0" err="1"/>
              <a:t>bdays</a:t>
            </a:r>
            <a:endParaRPr lang="en-US" sz="1600" dirty="0"/>
          </a:p>
        </p:txBody>
      </p:sp>
    </p:spTree>
    <p:extLst>
      <p:ext uri="{BB962C8B-B14F-4D97-AF65-F5344CB8AC3E}">
        <p14:creationId xmlns:p14="http://schemas.microsoft.com/office/powerpoint/2010/main" val="3151801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a:extLst>
              <a:ext uri="{FF2B5EF4-FFF2-40B4-BE49-F238E27FC236}">
                <a16:creationId xmlns:a16="http://schemas.microsoft.com/office/drawing/2014/main" id="{67A4DF4B-2C27-6C4F-8BE8-D9DEA23C6FFF}"/>
              </a:ext>
            </a:extLst>
          </p:cNvPr>
          <p:cNvGraphicFramePr>
            <a:graphicFrameLocks noGrp="1"/>
          </p:cNvGraphicFramePr>
          <p:nvPr>
            <p:extLst>
              <p:ext uri="{D42A27DB-BD31-4B8C-83A1-F6EECF244321}">
                <p14:modId xmlns:p14="http://schemas.microsoft.com/office/powerpoint/2010/main" val="1635022730"/>
              </p:ext>
            </p:extLst>
          </p:nvPr>
        </p:nvGraphicFramePr>
        <p:xfrm>
          <a:off x="3632951" y="2970485"/>
          <a:ext cx="683698" cy="6096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312613819"/>
                    </a:ext>
                  </a:extLst>
                </a:gridCol>
                <a:gridCol w="215927">
                  <a:extLst>
                    <a:ext uri="{9D8B030D-6E8A-4147-A177-3AD203B41FA5}">
                      <a16:colId xmlns:a16="http://schemas.microsoft.com/office/drawing/2014/main" val="1943338812"/>
                    </a:ext>
                  </a:extLst>
                </a:gridCol>
                <a:gridCol w="259491">
                  <a:extLst>
                    <a:ext uri="{9D8B030D-6E8A-4147-A177-3AD203B41FA5}">
                      <a16:colId xmlns:a16="http://schemas.microsoft.com/office/drawing/2014/main" val="3255038979"/>
                    </a:ext>
                  </a:extLst>
                </a:gridCol>
              </a:tblGrid>
              <a:tr h="0">
                <a:tc>
                  <a:txBody>
                    <a:bodyPr/>
                    <a:lstStyle/>
                    <a:p>
                      <a:endParaRPr lang="en-US" sz="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none" spc="0" normalizeH="0" baseline="0" noProof="0" dirty="0">
                        <a:ln>
                          <a:noFill/>
                        </a:ln>
                        <a:solidFill>
                          <a:srgbClr val="FFFFFF"/>
                        </a:solidFill>
                        <a:effectLst/>
                        <a:uLnTx/>
                        <a:uFillTx/>
                        <a:latin typeface="+mn-lt"/>
                        <a:ea typeface="+mn-ea"/>
                        <a:cs typeface="+mn-cs"/>
                        <a:sym typeface="Arial"/>
                      </a:endParaRPr>
                    </a:p>
                  </a:txBody>
                  <a:tcPr/>
                </a:tc>
                <a:tc>
                  <a:txBody>
                    <a:bodyPr/>
                    <a:lstStyle/>
                    <a:p>
                      <a:endParaRPr lang="en-US" sz="400" dirty="0"/>
                    </a:p>
                  </a:txBody>
                  <a:tcPr/>
                </a:tc>
                <a:extLst>
                  <a:ext uri="{0D108BD9-81ED-4DB2-BD59-A6C34878D82A}">
                    <a16:rowId xmlns:a16="http://schemas.microsoft.com/office/drawing/2014/main" val="1414009567"/>
                  </a:ext>
                </a:extLst>
              </a:tr>
              <a:tr h="0">
                <a:tc>
                  <a:txBody>
                    <a:bodyPr/>
                    <a:lstStyle/>
                    <a:p>
                      <a:endParaRPr lang="en-US" sz="400" dirty="0"/>
                    </a:p>
                  </a:txBody>
                  <a:tcPr/>
                </a:tc>
                <a:tc>
                  <a:txBody>
                    <a:bodyPr/>
                    <a:lstStyle/>
                    <a:p>
                      <a:endParaRPr lang="en-US" sz="400" dirty="0"/>
                    </a:p>
                  </a:txBody>
                  <a:tcPr/>
                </a:tc>
                <a:tc>
                  <a:txBody>
                    <a:bodyPr/>
                    <a:lstStyle/>
                    <a:p>
                      <a:endParaRPr lang="en-US" sz="400"/>
                    </a:p>
                  </a:txBody>
                  <a:tcPr/>
                </a:tc>
                <a:extLst>
                  <a:ext uri="{0D108BD9-81ED-4DB2-BD59-A6C34878D82A}">
                    <a16:rowId xmlns:a16="http://schemas.microsoft.com/office/drawing/2014/main" val="2787338516"/>
                  </a:ext>
                </a:extLst>
              </a:tr>
              <a:tr h="0">
                <a:tc>
                  <a:txBody>
                    <a:bodyPr/>
                    <a:lstStyle/>
                    <a:p>
                      <a:endParaRPr lang="en-US" sz="40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2262687579"/>
                  </a:ext>
                </a:extLst>
              </a:tr>
              <a:tr h="145443">
                <a:tc>
                  <a:txBody>
                    <a:bodyPr/>
                    <a:lstStyle/>
                    <a:p>
                      <a:endParaRPr lang="en-US" sz="400" dirty="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3390568223"/>
                  </a:ext>
                </a:extLst>
              </a:tr>
            </a:tbl>
          </a:graphicData>
        </a:graphic>
      </p:graphicFrame>
      <p:sp>
        <p:nvSpPr>
          <p:cNvPr id="2" name="Title 1">
            <a:extLst>
              <a:ext uri="{FF2B5EF4-FFF2-40B4-BE49-F238E27FC236}">
                <a16:creationId xmlns:a16="http://schemas.microsoft.com/office/drawing/2014/main" id="{8D43D84A-9DA1-4C85-8E4C-E18EC297FF44}"/>
              </a:ext>
            </a:extLst>
          </p:cNvPr>
          <p:cNvSpPr>
            <a:spLocks noGrp="1"/>
          </p:cNvSpPr>
          <p:nvPr>
            <p:ph type="title"/>
          </p:nvPr>
        </p:nvSpPr>
        <p:spPr/>
        <p:txBody>
          <a:bodyPr/>
          <a:lstStyle/>
          <a:p>
            <a:r>
              <a:rPr lang="en-US" dirty="0"/>
              <a:t>Structuring Data: Acquisition </a:t>
            </a:r>
            <a:r>
              <a:rPr lang="en-US" dirty="0">
                <a:sym typeface="Wingdings" panose="05000000000000000000" pitchFamily="2" charset="2"/>
              </a:rPr>
              <a:t> Wrangling  Integration  Cleaning</a:t>
            </a:r>
            <a:endParaRPr lang="en-US" dirty="0"/>
          </a:p>
        </p:txBody>
      </p:sp>
      <p:sp>
        <p:nvSpPr>
          <p:cNvPr id="4" name="Footer Placeholder 3">
            <a:extLst>
              <a:ext uri="{FF2B5EF4-FFF2-40B4-BE49-F238E27FC236}">
                <a16:creationId xmlns:a16="http://schemas.microsoft.com/office/drawing/2014/main" id="{0F3DC384-A2F9-4C5B-9321-FB5DC79DA4A4}"/>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4A78C22A-E51D-4433-A997-2EABAD3C57E5}"/>
              </a:ext>
            </a:extLst>
          </p:cNvPr>
          <p:cNvSpPr>
            <a:spLocks noGrp="1"/>
          </p:cNvSpPr>
          <p:nvPr>
            <p:ph type="sldNum" sz="quarter" idx="12"/>
          </p:nvPr>
        </p:nvSpPr>
        <p:spPr/>
        <p:txBody>
          <a:bodyPr/>
          <a:lstStyle/>
          <a:p>
            <a:pPr>
              <a:defRPr/>
            </a:pPr>
            <a:fld id="{B5D931A1-A42B-F94C-ADA3-91D74B0ACBA8}" type="slidenum">
              <a:rPr lang="en-GB" smtClean="0"/>
              <a:pPr>
                <a:defRPr/>
              </a:pPr>
              <a:t>6</a:t>
            </a:fld>
            <a:endParaRPr lang="en-GB"/>
          </a:p>
        </p:txBody>
      </p:sp>
      <p:sp>
        <p:nvSpPr>
          <p:cNvPr id="6" name="Rectangle: Top Corners One Rounded and One Snipped 5">
            <a:extLst>
              <a:ext uri="{FF2B5EF4-FFF2-40B4-BE49-F238E27FC236}">
                <a16:creationId xmlns:a16="http://schemas.microsoft.com/office/drawing/2014/main" id="{728CF4BB-C149-490F-B923-746892317B91}"/>
              </a:ext>
            </a:extLst>
          </p:cNvPr>
          <p:cNvSpPr/>
          <p:nvPr/>
        </p:nvSpPr>
        <p:spPr>
          <a:xfrm>
            <a:off x="980185" y="1654265"/>
            <a:ext cx="828881" cy="540035"/>
          </a:xfrm>
          <a:prstGeom prst="snip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7" name="Rectangle: Top Corners One Rounded and One Snipped 6">
            <a:extLst>
              <a:ext uri="{FF2B5EF4-FFF2-40B4-BE49-F238E27FC236}">
                <a16:creationId xmlns:a16="http://schemas.microsoft.com/office/drawing/2014/main" id="{4ABB333A-63D4-4075-9A21-EDB3F962F073}"/>
              </a:ext>
            </a:extLst>
          </p:cNvPr>
          <p:cNvSpPr/>
          <p:nvPr/>
        </p:nvSpPr>
        <p:spPr>
          <a:xfrm>
            <a:off x="1039390" y="2871878"/>
            <a:ext cx="828881" cy="609600"/>
          </a:xfrm>
          <a:prstGeom prst="snip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cxnSp>
        <p:nvCxnSpPr>
          <p:cNvPr id="13" name="Connector: Curved 12">
            <a:extLst>
              <a:ext uri="{FF2B5EF4-FFF2-40B4-BE49-F238E27FC236}">
                <a16:creationId xmlns:a16="http://schemas.microsoft.com/office/drawing/2014/main" id="{30840048-788F-4E02-8BAC-A22F9C3D39B5}"/>
              </a:ext>
            </a:extLst>
          </p:cNvPr>
          <p:cNvCxnSpPr>
            <a:cxnSpLocks/>
            <a:stCxn id="6" idx="1"/>
            <a:endCxn id="11" idx="3"/>
          </p:cNvCxnSpPr>
          <p:nvPr/>
        </p:nvCxnSpPr>
        <p:spPr>
          <a:xfrm rot="5400000">
            <a:off x="1013078" y="2306132"/>
            <a:ext cx="493380" cy="269716"/>
          </a:xfrm>
          <a:prstGeom prst="curved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2033BB0F-51D4-42BC-93FC-882619076D99}"/>
              </a:ext>
            </a:extLst>
          </p:cNvPr>
          <p:cNvCxnSpPr>
            <a:cxnSpLocks/>
            <a:stCxn id="6" idx="1"/>
          </p:cNvCxnSpPr>
          <p:nvPr/>
        </p:nvCxnSpPr>
        <p:spPr>
          <a:xfrm rot="16200000" flipH="1">
            <a:off x="1082153" y="2506773"/>
            <a:ext cx="677576" cy="52630"/>
          </a:xfrm>
          <a:prstGeom prst="curved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Top Corners One Rounded and One Snipped 10">
            <a:extLst>
              <a:ext uri="{FF2B5EF4-FFF2-40B4-BE49-F238E27FC236}">
                <a16:creationId xmlns:a16="http://schemas.microsoft.com/office/drawing/2014/main" id="{EDE9E75D-72C9-4BEB-B9C5-557A3899C980}"/>
              </a:ext>
            </a:extLst>
          </p:cNvPr>
          <p:cNvSpPr/>
          <p:nvPr/>
        </p:nvSpPr>
        <p:spPr>
          <a:xfrm>
            <a:off x="710469" y="2687680"/>
            <a:ext cx="828881" cy="540035"/>
          </a:xfrm>
          <a:prstGeom prst="snip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17" name="Cylinder 16">
            <a:extLst>
              <a:ext uri="{FF2B5EF4-FFF2-40B4-BE49-F238E27FC236}">
                <a16:creationId xmlns:a16="http://schemas.microsoft.com/office/drawing/2014/main" id="{9B8F7EE5-AB1A-4887-83D9-8B6D7AB0156D}"/>
              </a:ext>
            </a:extLst>
          </p:cNvPr>
          <p:cNvSpPr/>
          <p:nvPr/>
        </p:nvSpPr>
        <p:spPr>
          <a:xfrm>
            <a:off x="779543" y="4049411"/>
            <a:ext cx="1230164" cy="52688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graphicFrame>
        <p:nvGraphicFramePr>
          <p:cNvPr id="18" name="Table 17">
            <a:extLst>
              <a:ext uri="{FF2B5EF4-FFF2-40B4-BE49-F238E27FC236}">
                <a16:creationId xmlns:a16="http://schemas.microsoft.com/office/drawing/2014/main" id="{E5B74D43-DA34-4AD5-A621-2019F5F72A66}"/>
              </a:ext>
            </a:extLst>
          </p:cNvPr>
          <p:cNvGraphicFramePr>
            <a:graphicFrameLocks noGrp="1"/>
          </p:cNvGraphicFramePr>
          <p:nvPr/>
        </p:nvGraphicFramePr>
        <p:xfrm>
          <a:off x="3331043" y="4049411"/>
          <a:ext cx="683698" cy="6096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312613819"/>
                    </a:ext>
                  </a:extLst>
                </a:gridCol>
                <a:gridCol w="215927">
                  <a:extLst>
                    <a:ext uri="{9D8B030D-6E8A-4147-A177-3AD203B41FA5}">
                      <a16:colId xmlns:a16="http://schemas.microsoft.com/office/drawing/2014/main" val="1943338812"/>
                    </a:ext>
                  </a:extLst>
                </a:gridCol>
                <a:gridCol w="259491">
                  <a:extLst>
                    <a:ext uri="{9D8B030D-6E8A-4147-A177-3AD203B41FA5}">
                      <a16:colId xmlns:a16="http://schemas.microsoft.com/office/drawing/2014/main" val="3255038979"/>
                    </a:ext>
                  </a:extLst>
                </a:gridCol>
              </a:tblGrid>
              <a:tr h="0">
                <a:tc>
                  <a:txBody>
                    <a:bodyPr/>
                    <a:lstStyle/>
                    <a:p>
                      <a:endParaRPr lang="en-US" sz="400" dirty="0"/>
                    </a:p>
                  </a:txBody>
                  <a:tcPr/>
                </a:tc>
                <a:tc>
                  <a:txBody>
                    <a:bodyPr/>
                    <a:lstStyle/>
                    <a:p>
                      <a:endParaRPr lang="en-US" sz="400"/>
                    </a:p>
                  </a:txBody>
                  <a:tcPr/>
                </a:tc>
                <a:tc>
                  <a:txBody>
                    <a:bodyPr/>
                    <a:lstStyle/>
                    <a:p>
                      <a:endParaRPr lang="en-US" sz="400" dirty="0"/>
                    </a:p>
                  </a:txBody>
                  <a:tcPr/>
                </a:tc>
                <a:extLst>
                  <a:ext uri="{0D108BD9-81ED-4DB2-BD59-A6C34878D82A}">
                    <a16:rowId xmlns:a16="http://schemas.microsoft.com/office/drawing/2014/main" val="1414009567"/>
                  </a:ext>
                </a:extLst>
              </a:tr>
              <a:tr h="0">
                <a:tc>
                  <a:txBody>
                    <a:bodyPr/>
                    <a:lstStyle/>
                    <a:p>
                      <a:endParaRPr lang="en-US" sz="400" dirty="0"/>
                    </a:p>
                  </a:txBody>
                  <a:tcPr/>
                </a:tc>
                <a:tc>
                  <a:txBody>
                    <a:bodyPr/>
                    <a:lstStyle/>
                    <a:p>
                      <a:endParaRPr lang="en-US" sz="400" dirty="0"/>
                    </a:p>
                  </a:txBody>
                  <a:tcPr/>
                </a:tc>
                <a:tc>
                  <a:txBody>
                    <a:bodyPr/>
                    <a:lstStyle/>
                    <a:p>
                      <a:endParaRPr lang="en-US" sz="400"/>
                    </a:p>
                  </a:txBody>
                  <a:tcPr/>
                </a:tc>
                <a:extLst>
                  <a:ext uri="{0D108BD9-81ED-4DB2-BD59-A6C34878D82A}">
                    <a16:rowId xmlns:a16="http://schemas.microsoft.com/office/drawing/2014/main" val="2787338516"/>
                  </a:ext>
                </a:extLst>
              </a:tr>
              <a:tr h="0">
                <a:tc>
                  <a:txBody>
                    <a:bodyPr/>
                    <a:lstStyle/>
                    <a:p>
                      <a:endParaRPr lang="en-US" sz="40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2262687579"/>
                  </a:ext>
                </a:extLst>
              </a:tr>
              <a:tr h="145443">
                <a:tc>
                  <a:txBody>
                    <a:bodyPr/>
                    <a:lstStyle/>
                    <a:p>
                      <a:endParaRPr lang="en-US" sz="400" dirty="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3390568223"/>
                  </a:ext>
                </a:extLst>
              </a:tr>
            </a:tbl>
          </a:graphicData>
        </a:graphic>
      </p:graphicFrame>
      <p:graphicFrame>
        <p:nvGraphicFramePr>
          <p:cNvPr id="19" name="Table 18">
            <a:extLst>
              <a:ext uri="{FF2B5EF4-FFF2-40B4-BE49-F238E27FC236}">
                <a16:creationId xmlns:a16="http://schemas.microsoft.com/office/drawing/2014/main" id="{93F4299B-4665-41FD-999E-774A4AA6D752}"/>
              </a:ext>
            </a:extLst>
          </p:cNvPr>
          <p:cNvGraphicFramePr>
            <a:graphicFrameLocks noGrp="1"/>
          </p:cNvGraphicFramePr>
          <p:nvPr>
            <p:extLst>
              <p:ext uri="{D42A27DB-BD31-4B8C-83A1-F6EECF244321}">
                <p14:modId xmlns:p14="http://schemas.microsoft.com/office/powerpoint/2010/main" val="299448323"/>
              </p:ext>
            </p:extLst>
          </p:nvPr>
        </p:nvGraphicFramePr>
        <p:xfrm>
          <a:off x="3291102" y="2720817"/>
          <a:ext cx="683698" cy="6096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312613819"/>
                    </a:ext>
                  </a:extLst>
                </a:gridCol>
                <a:gridCol w="215927">
                  <a:extLst>
                    <a:ext uri="{9D8B030D-6E8A-4147-A177-3AD203B41FA5}">
                      <a16:colId xmlns:a16="http://schemas.microsoft.com/office/drawing/2014/main" val="1943338812"/>
                    </a:ext>
                  </a:extLst>
                </a:gridCol>
                <a:gridCol w="259491">
                  <a:extLst>
                    <a:ext uri="{9D8B030D-6E8A-4147-A177-3AD203B41FA5}">
                      <a16:colId xmlns:a16="http://schemas.microsoft.com/office/drawing/2014/main" val="3255038979"/>
                    </a:ext>
                  </a:extLst>
                </a:gridCol>
              </a:tblGrid>
              <a:tr h="0">
                <a:tc>
                  <a:txBody>
                    <a:bodyPr/>
                    <a:lstStyle/>
                    <a:p>
                      <a:endParaRPr lang="en-US" sz="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none" spc="0" normalizeH="0" baseline="0" noProof="0" dirty="0">
                        <a:ln>
                          <a:noFill/>
                        </a:ln>
                        <a:solidFill>
                          <a:srgbClr val="FFFFFF"/>
                        </a:solidFill>
                        <a:effectLst/>
                        <a:uLnTx/>
                        <a:uFillTx/>
                        <a:latin typeface="+mn-lt"/>
                        <a:ea typeface="+mn-ea"/>
                        <a:cs typeface="+mn-cs"/>
                        <a:sym typeface="Arial"/>
                      </a:endParaRPr>
                    </a:p>
                  </a:txBody>
                  <a:tcPr/>
                </a:tc>
                <a:tc>
                  <a:txBody>
                    <a:bodyPr/>
                    <a:lstStyle/>
                    <a:p>
                      <a:endParaRPr lang="en-US" sz="400" dirty="0"/>
                    </a:p>
                  </a:txBody>
                  <a:tcPr/>
                </a:tc>
                <a:extLst>
                  <a:ext uri="{0D108BD9-81ED-4DB2-BD59-A6C34878D82A}">
                    <a16:rowId xmlns:a16="http://schemas.microsoft.com/office/drawing/2014/main" val="1414009567"/>
                  </a:ext>
                </a:extLst>
              </a:tr>
              <a:tr h="0">
                <a:tc>
                  <a:txBody>
                    <a:bodyPr/>
                    <a:lstStyle/>
                    <a:p>
                      <a:endParaRPr lang="en-US" sz="400" dirty="0"/>
                    </a:p>
                  </a:txBody>
                  <a:tcPr/>
                </a:tc>
                <a:tc>
                  <a:txBody>
                    <a:bodyPr/>
                    <a:lstStyle/>
                    <a:p>
                      <a:endParaRPr lang="en-US" sz="400" dirty="0"/>
                    </a:p>
                  </a:txBody>
                  <a:tcPr/>
                </a:tc>
                <a:tc>
                  <a:txBody>
                    <a:bodyPr/>
                    <a:lstStyle/>
                    <a:p>
                      <a:endParaRPr lang="en-US" sz="400"/>
                    </a:p>
                  </a:txBody>
                  <a:tcPr/>
                </a:tc>
                <a:extLst>
                  <a:ext uri="{0D108BD9-81ED-4DB2-BD59-A6C34878D82A}">
                    <a16:rowId xmlns:a16="http://schemas.microsoft.com/office/drawing/2014/main" val="2787338516"/>
                  </a:ext>
                </a:extLst>
              </a:tr>
              <a:tr h="0">
                <a:tc>
                  <a:txBody>
                    <a:bodyPr/>
                    <a:lstStyle/>
                    <a:p>
                      <a:endParaRPr lang="en-US" sz="40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2262687579"/>
                  </a:ext>
                </a:extLst>
              </a:tr>
              <a:tr h="145443">
                <a:tc>
                  <a:txBody>
                    <a:bodyPr/>
                    <a:lstStyle/>
                    <a:p>
                      <a:endParaRPr lang="en-US" sz="400" dirty="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3390568223"/>
                  </a:ext>
                </a:extLst>
              </a:tr>
            </a:tbl>
          </a:graphicData>
        </a:graphic>
      </p:graphicFrame>
      <p:graphicFrame>
        <p:nvGraphicFramePr>
          <p:cNvPr id="20" name="Table 19">
            <a:extLst>
              <a:ext uri="{FF2B5EF4-FFF2-40B4-BE49-F238E27FC236}">
                <a16:creationId xmlns:a16="http://schemas.microsoft.com/office/drawing/2014/main" id="{80475882-2569-4967-8C84-F0015A62DED3}"/>
              </a:ext>
            </a:extLst>
          </p:cNvPr>
          <p:cNvGraphicFramePr>
            <a:graphicFrameLocks noGrp="1"/>
          </p:cNvGraphicFramePr>
          <p:nvPr/>
        </p:nvGraphicFramePr>
        <p:xfrm>
          <a:off x="3331043" y="1760124"/>
          <a:ext cx="683698" cy="6096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312613819"/>
                    </a:ext>
                  </a:extLst>
                </a:gridCol>
                <a:gridCol w="215927">
                  <a:extLst>
                    <a:ext uri="{9D8B030D-6E8A-4147-A177-3AD203B41FA5}">
                      <a16:colId xmlns:a16="http://schemas.microsoft.com/office/drawing/2014/main" val="1943338812"/>
                    </a:ext>
                  </a:extLst>
                </a:gridCol>
                <a:gridCol w="259491">
                  <a:extLst>
                    <a:ext uri="{9D8B030D-6E8A-4147-A177-3AD203B41FA5}">
                      <a16:colId xmlns:a16="http://schemas.microsoft.com/office/drawing/2014/main" val="3255038979"/>
                    </a:ext>
                  </a:extLst>
                </a:gridCol>
              </a:tblGrid>
              <a:tr h="0">
                <a:tc>
                  <a:txBody>
                    <a:bodyPr/>
                    <a:lstStyle/>
                    <a:p>
                      <a:endParaRPr lang="en-US" sz="400" dirty="0"/>
                    </a:p>
                  </a:txBody>
                  <a:tcPr/>
                </a:tc>
                <a:tc>
                  <a:txBody>
                    <a:bodyPr/>
                    <a:lstStyle/>
                    <a:p>
                      <a:endParaRPr lang="en-US" sz="400"/>
                    </a:p>
                  </a:txBody>
                  <a:tcPr/>
                </a:tc>
                <a:tc>
                  <a:txBody>
                    <a:bodyPr/>
                    <a:lstStyle/>
                    <a:p>
                      <a:endParaRPr lang="en-US" sz="400" dirty="0"/>
                    </a:p>
                  </a:txBody>
                  <a:tcPr/>
                </a:tc>
                <a:extLst>
                  <a:ext uri="{0D108BD9-81ED-4DB2-BD59-A6C34878D82A}">
                    <a16:rowId xmlns:a16="http://schemas.microsoft.com/office/drawing/2014/main" val="1414009567"/>
                  </a:ext>
                </a:extLst>
              </a:tr>
              <a:tr h="0">
                <a:tc>
                  <a:txBody>
                    <a:bodyPr/>
                    <a:lstStyle/>
                    <a:p>
                      <a:endParaRPr lang="en-US" sz="400" dirty="0"/>
                    </a:p>
                  </a:txBody>
                  <a:tcPr/>
                </a:tc>
                <a:tc>
                  <a:txBody>
                    <a:bodyPr/>
                    <a:lstStyle/>
                    <a:p>
                      <a:endParaRPr lang="en-US" sz="400" dirty="0"/>
                    </a:p>
                  </a:txBody>
                  <a:tcPr/>
                </a:tc>
                <a:tc>
                  <a:txBody>
                    <a:bodyPr/>
                    <a:lstStyle/>
                    <a:p>
                      <a:endParaRPr lang="en-US" sz="400"/>
                    </a:p>
                  </a:txBody>
                  <a:tcPr/>
                </a:tc>
                <a:extLst>
                  <a:ext uri="{0D108BD9-81ED-4DB2-BD59-A6C34878D82A}">
                    <a16:rowId xmlns:a16="http://schemas.microsoft.com/office/drawing/2014/main" val="2787338516"/>
                  </a:ext>
                </a:extLst>
              </a:tr>
              <a:tr h="0">
                <a:tc>
                  <a:txBody>
                    <a:bodyPr/>
                    <a:lstStyle/>
                    <a:p>
                      <a:endParaRPr lang="en-US" sz="40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2262687579"/>
                  </a:ext>
                </a:extLst>
              </a:tr>
              <a:tr h="145443">
                <a:tc>
                  <a:txBody>
                    <a:bodyPr/>
                    <a:lstStyle/>
                    <a:p>
                      <a:endParaRPr lang="en-US" sz="400" dirty="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3390568223"/>
                  </a:ext>
                </a:extLst>
              </a:tr>
            </a:tbl>
          </a:graphicData>
        </a:graphic>
      </p:graphicFrame>
      <p:cxnSp>
        <p:nvCxnSpPr>
          <p:cNvPr id="24" name="Connector: Curved 23">
            <a:extLst>
              <a:ext uri="{FF2B5EF4-FFF2-40B4-BE49-F238E27FC236}">
                <a16:creationId xmlns:a16="http://schemas.microsoft.com/office/drawing/2014/main" id="{DD5DD6AE-CCD5-4DDF-A568-4D2EDD46CC25}"/>
              </a:ext>
            </a:extLst>
          </p:cNvPr>
          <p:cNvCxnSpPr>
            <a:cxnSpLocks/>
            <a:endCxn id="19" idx="1"/>
          </p:cNvCxnSpPr>
          <p:nvPr/>
        </p:nvCxnSpPr>
        <p:spPr>
          <a:xfrm rot="5400000">
            <a:off x="2950980" y="2509143"/>
            <a:ext cx="856597" cy="176351"/>
          </a:xfrm>
          <a:prstGeom prst="curvedConnector4">
            <a:avLst>
              <a:gd name="adj1" fmla="val 32209"/>
              <a:gd name="adj2" fmla="val 229628"/>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7" name="Arrow: Right 26">
            <a:extLst>
              <a:ext uri="{FF2B5EF4-FFF2-40B4-BE49-F238E27FC236}">
                <a16:creationId xmlns:a16="http://schemas.microsoft.com/office/drawing/2014/main" id="{6F362999-DF25-4464-AF62-ACC9B824D735}"/>
              </a:ext>
            </a:extLst>
          </p:cNvPr>
          <p:cNvSpPr/>
          <p:nvPr/>
        </p:nvSpPr>
        <p:spPr>
          <a:xfrm>
            <a:off x="2245791" y="2064879"/>
            <a:ext cx="828881" cy="389715"/>
          </a:xfrm>
          <a:prstGeom prst="rightArrow">
            <a:avLst/>
          </a:prstGeom>
          <a:solidFill>
            <a:schemeClr val="bg2"/>
          </a:solid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87FA223F-BACD-42B2-8ECD-0C2B96884E81}"/>
              </a:ext>
            </a:extLst>
          </p:cNvPr>
          <p:cNvSpPr/>
          <p:nvPr/>
        </p:nvSpPr>
        <p:spPr>
          <a:xfrm>
            <a:off x="2239213" y="4094528"/>
            <a:ext cx="828881" cy="389715"/>
          </a:xfrm>
          <a:prstGeom prst="rightArrow">
            <a:avLst/>
          </a:prstGeom>
          <a:solidFill>
            <a:schemeClr val="bg2"/>
          </a:solid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332DE22E-AE8D-4A67-9D15-EBB1F7A47AC9}"/>
              </a:ext>
            </a:extLst>
          </p:cNvPr>
          <p:cNvSpPr txBox="1"/>
          <p:nvPr/>
        </p:nvSpPr>
        <p:spPr>
          <a:xfrm>
            <a:off x="1755126" y="1292926"/>
            <a:ext cx="1712327" cy="584775"/>
          </a:xfrm>
          <a:prstGeom prst="rect">
            <a:avLst/>
          </a:prstGeom>
          <a:noFill/>
        </p:spPr>
        <p:txBody>
          <a:bodyPr wrap="none" rtlCol="0">
            <a:spAutoFit/>
          </a:bodyPr>
          <a:lstStyle/>
          <a:p>
            <a:pPr algn="ctr"/>
            <a:r>
              <a:rPr lang="en-US" sz="1600" i="1" dirty="0"/>
              <a:t>Extraction</a:t>
            </a:r>
            <a:r>
              <a:rPr lang="en-US" sz="1600" dirty="0"/>
              <a:t> based</a:t>
            </a:r>
          </a:p>
          <a:p>
            <a:pPr algn="ctr"/>
            <a:r>
              <a:rPr lang="en-US" sz="1600" dirty="0"/>
              <a:t>on patterns</a:t>
            </a:r>
          </a:p>
        </p:txBody>
      </p:sp>
      <p:sp>
        <p:nvSpPr>
          <p:cNvPr id="32" name="TextBox 31">
            <a:extLst>
              <a:ext uri="{FF2B5EF4-FFF2-40B4-BE49-F238E27FC236}">
                <a16:creationId xmlns:a16="http://schemas.microsoft.com/office/drawing/2014/main" id="{E3DBA9F1-033E-46FD-918F-B5AD1F32CE56}"/>
              </a:ext>
            </a:extLst>
          </p:cNvPr>
          <p:cNvSpPr txBox="1"/>
          <p:nvPr/>
        </p:nvSpPr>
        <p:spPr>
          <a:xfrm>
            <a:off x="2239213" y="3765356"/>
            <a:ext cx="687111" cy="400110"/>
          </a:xfrm>
          <a:prstGeom prst="rect">
            <a:avLst/>
          </a:prstGeom>
          <a:noFill/>
        </p:spPr>
        <p:txBody>
          <a:bodyPr wrap="none" rtlCol="0">
            <a:spAutoFit/>
          </a:bodyPr>
          <a:lstStyle/>
          <a:p>
            <a:pPr algn="ctr"/>
            <a:r>
              <a:rPr lang="en-US" dirty="0"/>
              <a:t>APIs</a:t>
            </a:r>
          </a:p>
        </p:txBody>
      </p:sp>
      <p:sp>
        <p:nvSpPr>
          <p:cNvPr id="33" name="TextBox 32">
            <a:extLst>
              <a:ext uri="{FF2B5EF4-FFF2-40B4-BE49-F238E27FC236}">
                <a16:creationId xmlns:a16="http://schemas.microsoft.com/office/drawing/2014/main" id="{2CC67177-F3D9-4A07-9623-07AA6F1F737C}"/>
              </a:ext>
            </a:extLst>
          </p:cNvPr>
          <p:cNvSpPr txBox="1"/>
          <p:nvPr/>
        </p:nvSpPr>
        <p:spPr>
          <a:xfrm>
            <a:off x="2926324" y="4752595"/>
            <a:ext cx="1588897" cy="338554"/>
          </a:xfrm>
          <a:prstGeom prst="rect">
            <a:avLst/>
          </a:prstGeom>
          <a:noFill/>
        </p:spPr>
        <p:txBody>
          <a:bodyPr wrap="none" rtlCol="0">
            <a:spAutoFit/>
          </a:bodyPr>
          <a:lstStyle/>
          <a:p>
            <a:r>
              <a:rPr lang="en-US" sz="1600" dirty="0"/>
              <a:t>Structured data</a:t>
            </a:r>
          </a:p>
        </p:txBody>
      </p:sp>
      <p:sp>
        <p:nvSpPr>
          <p:cNvPr id="35" name="TextBox 34">
            <a:extLst>
              <a:ext uri="{FF2B5EF4-FFF2-40B4-BE49-F238E27FC236}">
                <a16:creationId xmlns:a16="http://schemas.microsoft.com/office/drawing/2014/main" id="{EFAAC9ED-A747-45CC-BB0F-28EB942279D3}"/>
              </a:ext>
            </a:extLst>
          </p:cNvPr>
          <p:cNvSpPr txBox="1"/>
          <p:nvPr/>
        </p:nvSpPr>
        <p:spPr>
          <a:xfrm>
            <a:off x="770982" y="3521717"/>
            <a:ext cx="1352550" cy="400110"/>
          </a:xfrm>
          <a:prstGeom prst="rect">
            <a:avLst/>
          </a:prstGeom>
          <a:noFill/>
        </p:spPr>
        <p:txBody>
          <a:bodyPr wrap="none" rtlCol="0">
            <a:spAutoFit/>
          </a:bodyPr>
          <a:lstStyle/>
          <a:p>
            <a:r>
              <a:rPr lang="en-US" dirty="0"/>
              <a:t>Web crawl</a:t>
            </a:r>
          </a:p>
        </p:txBody>
      </p:sp>
      <p:cxnSp>
        <p:nvCxnSpPr>
          <p:cNvPr id="22" name="Connector: Curved 23">
            <a:extLst>
              <a:ext uri="{FF2B5EF4-FFF2-40B4-BE49-F238E27FC236}">
                <a16:creationId xmlns:a16="http://schemas.microsoft.com/office/drawing/2014/main" id="{BFED63FB-E238-2446-9F32-C9F9DB0343EA}"/>
              </a:ext>
            </a:extLst>
          </p:cNvPr>
          <p:cNvCxnSpPr>
            <a:cxnSpLocks/>
          </p:cNvCxnSpPr>
          <p:nvPr/>
        </p:nvCxnSpPr>
        <p:spPr>
          <a:xfrm rot="16200000" flipH="1">
            <a:off x="3665070" y="2461683"/>
            <a:ext cx="706342" cy="290071"/>
          </a:xfrm>
          <a:prstGeom prst="curved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31088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9E391-BE5E-484E-A1F8-3259FFD7218B}"/>
              </a:ext>
            </a:extLst>
          </p:cNvPr>
          <p:cNvSpPr>
            <a:spLocks noGrp="1"/>
          </p:cNvSpPr>
          <p:nvPr>
            <p:ph type="title"/>
          </p:nvPr>
        </p:nvSpPr>
        <p:spPr/>
        <p:txBody>
          <a:bodyPr/>
          <a:lstStyle/>
          <a:p>
            <a:r>
              <a:rPr lang="en-US" dirty="0"/>
              <a:t>Plotting by Decade</a:t>
            </a:r>
          </a:p>
        </p:txBody>
      </p:sp>
      <p:sp>
        <p:nvSpPr>
          <p:cNvPr id="4" name="Slide Number Placeholder 3">
            <a:extLst>
              <a:ext uri="{FF2B5EF4-FFF2-40B4-BE49-F238E27FC236}">
                <a16:creationId xmlns:a16="http://schemas.microsoft.com/office/drawing/2014/main" id="{A1112DD4-E100-434F-9A4F-F9963FBA3A89}"/>
              </a:ext>
            </a:extLst>
          </p:cNvPr>
          <p:cNvSpPr>
            <a:spLocks noGrp="1"/>
          </p:cNvSpPr>
          <p:nvPr>
            <p:ph type="sldNum" sz="quarter" idx="12"/>
          </p:nvPr>
        </p:nvSpPr>
        <p:spPr/>
        <p:txBody>
          <a:bodyPr/>
          <a:lstStyle/>
          <a:p>
            <a:pPr>
              <a:defRPr/>
            </a:pPr>
            <a:fld id="{00000000-1234-1234-1234-123412341234}" type="slidenum">
              <a:rPr lang="en-US" smtClean="0">
                <a:solidFill>
                  <a:schemeClr val="dk1"/>
                </a:solidFill>
                <a:latin typeface="Corbel"/>
                <a:ea typeface="Corbel"/>
                <a:cs typeface="Corbel"/>
                <a:sym typeface="Corbel"/>
              </a:rPr>
              <a:pPr>
                <a:defRPr/>
              </a:pPr>
              <a:t>60</a:t>
            </a:fld>
            <a:endParaRPr lang="en-US" dirty="0">
              <a:solidFill>
                <a:schemeClr val="dk1"/>
              </a:solidFill>
              <a:latin typeface="Corbel"/>
              <a:ea typeface="Corbel"/>
              <a:cs typeface="Corbel"/>
              <a:sym typeface="Corbel"/>
            </a:endParaRPr>
          </a:p>
        </p:txBody>
      </p:sp>
      <p:sp>
        <p:nvSpPr>
          <p:cNvPr id="5" name="TextBox 4">
            <a:extLst>
              <a:ext uri="{FF2B5EF4-FFF2-40B4-BE49-F238E27FC236}">
                <a16:creationId xmlns:a16="http://schemas.microsoft.com/office/drawing/2014/main" id="{7D2B506B-65F7-A046-B57C-E65C1BF797F9}"/>
              </a:ext>
            </a:extLst>
          </p:cNvPr>
          <p:cNvSpPr txBox="1"/>
          <p:nvPr/>
        </p:nvSpPr>
        <p:spPr>
          <a:xfrm>
            <a:off x="1214361" y="1165354"/>
            <a:ext cx="6468437" cy="584775"/>
          </a:xfrm>
          <a:prstGeom prst="rect">
            <a:avLst/>
          </a:prstGeom>
          <a:noFill/>
        </p:spPr>
        <p:txBody>
          <a:bodyPr wrap="none" rtlCol="0">
            <a:spAutoFit/>
          </a:bodyPr>
          <a:lstStyle/>
          <a:p>
            <a:r>
              <a:rPr lang="en-US" sz="1600" dirty="0" err="1">
                <a:latin typeface="Consolas" panose="020B0609020204030204" pitchFamily="49" charset="0"/>
                <a:cs typeface="Consolas" panose="020B0609020204030204" pitchFamily="49" charset="0"/>
              </a:rPr>
              <a:t>exec_df</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born_decade</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reset_index</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groupby</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born_decade</a:t>
            </a:r>
            <a:r>
              <a:rPr lang="en-US" sz="1600" dirty="0">
                <a:latin typeface="Consolas" panose="020B0609020204030204" pitchFamily="49" charset="0"/>
                <a:cs typeface="Consolas" panose="020B0609020204030204" pitchFamily="49" charset="0"/>
              </a:rPr>
              <a:t>').count().plot(kind='bar')</a:t>
            </a:r>
            <a:endParaRPr lang="en-US" sz="1600" dirty="0"/>
          </a:p>
        </p:txBody>
      </p:sp>
      <p:pic>
        <p:nvPicPr>
          <p:cNvPr id="9" name="Picture 8" descr="A screenshot of a cell phone&#10;&#10;Description automatically generated">
            <a:extLst>
              <a:ext uri="{FF2B5EF4-FFF2-40B4-BE49-F238E27FC236}">
                <a16:creationId xmlns:a16="http://schemas.microsoft.com/office/drawing/2014/main" id="{F5737222-7E96-9C40-9289-90408579ED84}"/>
              </a:ext>
            </a:extLst>
          </p:cNvPr>
          <p:cNvPicPr>
            <a:picLocks noChangeAspect="1"/>
          </p:cNvPicPr>
          <p:nvPr/>
        </p:nvPicPr>
        <p:blipFill>
          <a:blip r:embed="rId3"/>
          <a:stretch>
            <a:fillRect/>
          </a:stretch>
        </p:blipFill>
        <p:spPr>
          <a:xfrm>
            <a:off x="1781579" y="1763713"/>
            <a:ext cx="5334000" cy="3822700"/>
          </a:xfrm>
          <a:prstGeom prst="rect">
            <a:avLst/>
          </a:prstGeom>
        </p:spPr>
      </p:pic>
    </p:spTree>
    <p:extLst>
      <p:ext uri="{BB962C8B-B14F-4D97-AF65-F5344CB8AC3E}">
        <p14:creationId xmlns:p14="http://schemas.microsoft.com/office/powerpoint/2010/main" val="38568942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F23DF-0660-4DD5-9EB9-46A0832BB433}"/>
              </a:ext>
            </a:extLst>
          </p:cNvPr>
          <p:cNvSpPr>
            <a:spLocks noGrp="1"/>
          </p:cNvSpPr>
          <p:nvPr>
            <p:ph type="title"/>
          </p:nvPr>
        </p:nvSpPr>
        <p:spPr/>
        <p:txBody>
          <a:bodyPr/>
          <a:lstStyle/>
          <a:p>
            <a:r>
              <a:rPr lang="en-US" dirty="0"/>
              <a:t>Summary of Grouping</a:t>
            </a:r>
          </a:p>
        </p:txBody>
      </p:sp>
      <p:sp>
        <p:nvSpPr>
          <p:cNvPr id="3" name="Content Placeholder 2">
            <a:extLst>
              <a:ext uri="{FF2B5EF4-FFF2-40B4-BE49-F238E27FC236}">
                <a16:creationId xmlns:a16="http://schemas.microsoft.com/office/drawing/2014/main" id="{F267CE10-5603-4DEC-99ED-91AA4784DD05}"/>
              </a:ext>
            </a:extLst>
          </p:cNvPr>
          <p:cNvSpPr>
            <a:spLocks noGrp="1"/>
          </p:cNvSpPr>
          <p:nvPr>
            <p:ph idx="1"/>
          </p:nvPr>
        </p:nvSpPr>
        <p:spPr>
          <a:xfrm>
            <a:off x="470264" y="1457743"/>
            <a:ext cx="7947596" cy="2307434"/>
          </a:xfrm>
        </p:spPr>
        <p:txBody>
          <a:bodyPr>
            <a:normAutofit/>
          </a:bodyPr>
          <a:lstStyle/>
          <a:p>
            <a:pPr>
              <a:buSzPct val="150000"/>
            </a:pPr>
            <a:r>
              <a:rPr lang="en-US" sz="1800" dirty="0"/>
              <a:t>Grouping “bins” sets of tuples</a:t>
            </a:r>
          </a:p>
          <a:p>
            <a:pPr>
              <a:buSzPct val="150000"/>
            </a:pPr>
            <a:r>
              <a:rPr lang="en-US" sz="1800" dirty="0"/>
              <a:t>You can apply aggregate functions such as count or sum to the columns</a:t>
            </a:r>
          </a:p>
          <a:p>
            <a:pPr>
              <a:buSzPct val="150000"/>
            </a:pPr>
            <a:endParaRPr lang="en-US" sz="1800" dirty="0"/>
          </a:p>
          <a:p>
            <a:pPr>
              <a:buSzPct val="150000"/>
            </a:pPr>
            <a:r>
              <a:rPr lang="en-US" sz="1800" dirty="0"/>
              <a:t>Beware of how null values are treated!</a:t>
            </a:r>
          </a:p>
        </p:txBody>
      </p:sp>
      <p:sp>
        <p:nvSpPr>
          <p:cNvPr id="4" name="Footer Placeholder 3">
            <a:extLst>
              <a:ext uri="{FF2B5EF4-FFF2-40B4-BE49-F238E27FC236}">
                <a16:creationId xmlns:a16="http://schemas.microsoft.com/office/drawing/2014/main" id="{A0233767-A7C9-4C9B-AAAC-092330E0690D}"/>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0A25FAD2-8361-4AF6-A768-5C8C10B6F143}"/>
              </a:ext>
            </a:extLst>
          </p:cNvPr>
          <p:cNvSpPr>
            <a:spLocks noGrp="1"/>
          </p:cNvSpPr>
          <p:nvPr>
            <p:ph type="sldNum" sz="quarter" idx="12"/>
          </p:nvPr>
        </p:nvSpPr>
        <p:spPr/>
        <p:txBody>
          <a:bodyPr/>
          <a:lstStyle/>
          <a:p>
            <a:pPr>
              <a:defRPr/>
            </a:pPr>
            <a:fld id="{B5D931A1-A42B-F94C-ADA3-91D74B0ACBA8}" type="slidenum">
              <a:rPr lang="en-GB" smtClean="0"/>
              <a:pPr>
                <a:defRPr/>
              </a:pPr>
              <a:t>61</a:t>
            </a:fld>
            <a:endParaRPr lang="en-GB"/>
          </a:p>
        </p:txBody>
      </p:sp>
    </p:spTree>
    <p:extLst>
      <p:ext uri="{BB962C8B-B14F-4D97-AF65-F5344CB8AC3E}">
        <p14:creationId xmlns:p14="http://schemas.microsoft.com/office/powerpoint/2010/main" val="2851776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C7DB1-05A7-43C1-A66E-2345D6966EF5}"/>
              </a:ext>
            </a:extLst>
          </p:cNvPr>
          <p:cNvSpPr>
            <a:spLocks noGrp="1"/>
          </p:cNvSpPr>
          <p:nvPr>
            <p:ph type="title"/>
          </p:nvPr>
        </p:nvSpPr>
        <p:spPr/>
        <p:txBody>
          <a:bodyPr/>
          <a:lstStyle/>
          <a:p>
            <a:r>
              <a:rPr lang="en-US" dirty="0"/>
              <a:t>Recap: Acquiring &amp; Integrating Data</a:t>
            </a:r>
          </a:p>
        </p:txBody>
      </p:sp>
      <p:sp>
        <p:nvSpPr>
          <p:cNvPr id="3" name="Content Placeholder 2">
            <a:extLst>
              <a:ext uri="{FF2B5EF4-FFF2-40B4-BE49-F238E27FC236}">
                <a16:creationId xmlns:a16="http://schemas.microsoft.com/office/drawing/2014/main" id="{78BE1D69-7C59-4D64-A38E-B5F5F34C4B52}"/>
              </a:ext>
            </a:extLst>
          </p:cNvPr>
          <p:cNvSpPr>
            <a:spLocks noGrp="1"/>
          </p:cNvSpPr>
          <p:nvPr>
            <p:ph idx="1"/>
          </p:nvPr>
        </p:nvSpPr>
        <p:spPr/>
        <p:txBody>
          <a:bodyPr>
            <a:normAutofit/>
          </a:bodyPr>
          <a:lstStyle/>
          <a:p>
            <a:pPr marL="219075" indent="0">
              <a:buSzPct val="150000"/>
              <a:buNone/>
            </a:pPr>
            <a:r>
              <a:rPr lang="en-US" sz="1800" dirty="0"/>
              <a:t>We looked at:</a:t>
            </a:r>
          </a:p>
          <a:p>
            <a:pPr lvl="1">
              <a:buSzPct val="150000"/>
            </a:pPr>
            <a:r>
              <a:rPr lang="en-US" sz="1600" dirty="0"/>
              <a:t>Basic mechanisms for getting tabular data from CSV, HTML tables, and relational databases (</a:t>
            </a:r>
            <a:r>
              <a:rPr lang="en-US" sz="1600" dirty="0" err="1"/>
              <a:t>urlib</a:t>
            </a:r>
            <a:r>
              <a:rPr lang="en-US" sz="1600" dirty="0"/>
              <a:t>, …..)</a:t>
            </a:r>
          </a:p>
          <a:p>
            <a:pPr lvl="1">
              <a:buSzPct val="150000"/>
            </a:pPr>
            <a:r>
              <a:rPr lang="en-US" sz="1600" dirty="0"/>
              <a:t>Extraction from HTML documents, based on patterns via XPath</a:t>
            </a:r>
          </a:p>
          <a:p>
            <a:pPr lvl="1">
              <a:buSzPct val="150000"/>
            </a:pPr>
            <a:r>
              <a:rPr lang="en-US" sz="1600" dirty="0"/>
              <a:t>Basic table manipulation, including modifying schema and data (projection, selection, merge…)</a:t>
            </a:r>
          </a:p>
          <a:p>
            <a:pPr lvl="1">
              <a:buSzPct val="150000"/>
            </a:pPr>
            <a:r>
              <a:rPr lang="en-US" sz="1600" dirty="0"/>
              <a:t>Linking data, by value and by similarity</a:t>
            </a:r>
          </a:p>
          <a:p>
            <a:pPr lvl="1">
              <a:buSzPct val="150000"/>
            </a:pPr>
            <a:r>
              <a:rPr lang="en-US" sz="1600" dirty="0"/>
              <a:t>Basics of data cleaning</a:t>
            </a:r>
          </a:p>
          <a:p>
            <a:pPr lvl="1">
              <a:buSzPct val="150000"/>
            </a:pPr>
            <a:r>
              <a:rPr lang="en-US" sz="1600" dirty="0"/>
              <a:t>Simple grouping and visualization</a:t>
            </a:r>
          </a:p>
          <a:p>
            <a:pPr lvl="1">
              <a:buSzPct val="150000"/>
            </a:pPr>
            <a:endParaRPr lang="en-US" sz="1600" dirty="0"/>
          </a:p>
          <a:p>
            <a:pPr marL="219075" indent="0">
              <a:buSzPct val="150000"/>
              <a:buNone/>
            </a:pPr>
            <a:r>
              <a:rPr lang="en-US" sz="1800" dirty="0"/>
              <a:t>Examples in </a:t>
            </a:r>
            <a:r>
              <a:rPr lang="en-US" sz="1800" dirty="0">
                <a:solidFill>
                  <a:schemeClr val="accent6"/>
                </a:solidFill>
              </a:rPr>
              <a:t>DATA-WRANGLING-import-link-</a:t>
            </a:r>
            <a:r>
              <a:rPr lang="en-US" sz="1800" dirty="0" err="1">
                <a:solidFill>
                  <a:schemeClr val="accent6"/>
                </a:solidFill>
              </a:rPr>
              <a:t>mixed.ipynb</a:t>
            </a:r>
            <a:endParaRPr lang="en-US" sz="1800" dirty="0">
              <a:solidFill>
                <a:schemeClr val="accent6"/>
              </a:solidFill>
            </a:endParaRPr>
          </a:p>
        </p:txBody>
      </p:sp>
      <p:sp>
        <p:nvSpPr>
          <p:cNvPr id="4" name="Footer Placeholder 3">
            <a:extLst>
              <a:ext uri="{FF2B5EF4-FFF2-40B4-BE49-F238E27FC236}">
                <a16:creationId xmlns:a16="http://schemas.microsoft.com/office/drawing/2014/main" id="{AC332A6A-08A2-4802-970A-622FDFE57CFA}"/>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934167ED-5841-4C01-A2CD-DDC45E78B694}"/>
              </a:ext>
            </a:extLst>
          </p:cNvPr>
          <p:cNvSpPr>
            <a:spLocks noGrp="1"/>
          </p:cNvSpPr>
          <p:nvPr>
            <p:ph type="sldNum" sz="quarter" idx="12"/>
          </p:nvPr>
        </p:nvSpPr>
        <p:spPr/>
        <p:txBody>
          <a:bodyPr/>
          <a:lstStyle/>
          <a:p>
            <a:pPr>
              <a:defRPr/>
            </a:pPr>
            <a:fld id="{B5D931A1-A42B-F94C-ADA3-91D74B0ACBA8}" type="slidenum">
              <a:rPr lang="en-GB" smtClean="0"/>
              <a:pPr>
                <a:defRPr/>
              </a:pPr>
              <a:t>62</a:t>
            </a:fld>
            <a:endParaRPr lang="en-GB"/>
          </a:p>
        </p:txBody>
      </p:sp>
    </p:spTree>
    <p:extLst>
      <p:ext uri="{BB962C8B-B14F-4D97-AF65-F5344CB8AC3E}">
        <p14:creationId xmlns:p14="http://schemas.microsoft.com/office/powerpoint/2010/main" val="2122461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3D84A-9DA1-4C85-8E4C-E18EC297FF44}"/>
              </a:ext>
            </a:extLst>
          </p:cNvPr>
          <p:cNvSpPr>
            <a:spLocks noGrp="1"/>
          </p:cNvSpPr>
          <p:nvPr>
            <p:ph type="title"/>
          </p:nvPr>
        </p:nvSpPr>
        <p:spPr/>
        <p:txBody>
          <a:bodyPr/>
          <a:lstStyle/>
          <a:p>
            <a:r>
              <a:rPr lang="en-US" dirty="0"/>
              <a:t>Structuring Data: Acquisition </a:t>
            </a:r>
            <a:r>
              <a:rPr lang="en-US" dirty="0">
                <a:sym typeface="Wingdings" panose="05000000000000000000" pitchFamily="2" charset="2"/>
              </a:rPr>
              <a:t> Wrangling  Integration  Cleaning</a:t>
            </a:r>
            <a:endParaRPr lang="en-US" dirty="0"/>
          </a:p>
        </p:txBody>
      </p:sp>
      <p:sp>
        <p:nvSpPr>
          <p:cNvPr id="4" name="Footer Placeholder 3">
            <a:extLst>
              <a:ext uri="{FF2B5EF4-FFF2-40B4-BE49-F238E27FC236}">
                <a16:creationId xmlns:a16="http://schemas.microsoft.com/office/drawing/2014/main" id="{0F3DC384-A2F9-4C5B-9321-FB5DC79DA4A4}"/>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4A78C22A-E51D-4433-A997-2EABAD3C57E5}"/>
              </a:ext>
            </a:extLst>
          </p:cNvPr>
          <p:cNvSpPr>
            <a:spLocks noGrp="1"/>
          </p:cNvSpPr>
          <p:nvPr>
            <p:ph type="sldNum" sz="quarter" idx="12"/>
          </p:nvPr>
        </p:nvSpPr>
        <p:spPr/>
        <p:txBody>
          <a:bodyPr/>
          <a:lstStyle/>
          <a:p>
            <a:pPr>
              <a:defRPr/>
            </a:pPr>
            <a:fld id="{B5D931A1-A42B-F94C-ADA3-91D74B0ACBA8}" type="slidenum">
              <a:rPr lang="en-GB" smtClean="0"/>
              <a:pPr>
                <a:defRPr/>
              </a:pPr>
              <a:t>7</a:t>
            </a:fld>
            <a:endParaRPr lang="en-GB"/>
          </a:p>
        </p:txBody>
      </p:sp>
      <p:sp>
        <p:nvSpPr>
          <p:cNvPr id="6" name="Rectangle: Top Corners One Rounded and One Snipped 5">
            <a:extLst>
              <a:ext uri="{FF2B5EF4-FFF2-40B4-BE49-F238E27FC236}">
                <a16:creationId xmlns:a16="http://schemas.microsoft.com/office/drawing/2014/main" id="{728CF4BB-C149-490F-B923-746892317B91}"/>
              </a:ext>
            </a:extLst>
          </p:cNvPr>
          <p:cNvSpPr/>
          <p:nvPr/>
        </p:nvSpPr>
        <p:spPr>
          <a:xfrm>
            <a:off x="980185" y="1654265"/>
            <a:ext cx="828881" cy="540035"/>
          </a:xfrm>
          <a:prstGeom prst="snip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7" name="Rectangle: Top Corners One Rounded and One Snipped 6">
            <a:extLst>
              <a:ext uri="{FF2B5EF4-FFF2-40B4-BE49-F238E27FC236}">
                <a16:creationId xmlns:a16="http://schemas.microsoft.com/office/drawing/2014/main" id="{4ABB333A-63D4-4075-9A21-EDB3F962F073}"/>
              </a:ext>
            </a:extLst>
          </p:cNvPr>
          <p:cNvSpPr/>
          <p:nvPr/>
        </p:nvSpPr>
        <p:spPr>
          <a:xfrm>
            <a:off x="1039390" y="2871878"/>
            <a:ext cx="828881" cy="609600"/>
          </a:xfrm>
          <a:prstGeom prst="snip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cxnSp>
        <p:nvCxnSpPr>
          <p:cNvPr id="13" name="Connector: Curved 12">
            <a:extLst>
              <a:ext uri="{FF2B5EF4-FFF2-40B4-BE49-F238E27FC236}">
                <a16:creationId xmlns:a16="http://schemas.microsoft.com/office/drawing/2014/main" id="{30840048-788F-4E02-8BAC-A22F9C3D39B5}"/>
              </a:ext>
            </a:extLst>
          </p:cNvPr>
          <p:cNvCxnSpPr>
            <a:cxnSpLocks/>
            <a:stCxn id="6" idx="1"/>
            <a:endCxn id="11" idx="3"/>
          </p:cNvCxnSpPr>
          <p:nvPr/>
        </p:nvCxnSpPr>
        <p:spPr>
          <a:xfrm rot="5400000">
            <a:off x="1013078" y="2306132"/>
            <a:ext cx="493380" cy="269716"/>
          </a:xfrm>
          <a:prstGeom prst="curved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2033BB0F-51D4-42BC-93FC-882619076D99}"/>
              </a:ext>
            </a:extLst>
          </p:cNvPr>
          <p:cNvCxnSpPr>
            <a:cxnSpLocks/>
            <a:stCxn id="6" idx="1"/>
          </p:cNvCxnSpPr>
          <p:nvPr/>
        </p:nvCxnSpPr>
        <p:spPr>
          <a:xfrm rot="16200000" flipH="1">
            <a:off x="1082153" y="2506773"/>
            <a:ext cx="677576" cy="52630"/>
          </a:xfrm>
          <a:prstGeom prst="curved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Top Corners One Rounded and One Snipped 10">
            <a:extLst>
              <a:ext uri="{FF2B5EF4-FFF2-40B4-BE49-F238E27FC236}">
                <a16:creationId xmlns:a16="http://schemas.microsoft.com/office/drawing/2014/main" id="{EDE9E75D-72C9-4BEB-B9C5-557A3899C980}"/>
              </a:ext>
            </a:extLst>
          </p:cNvPr>
          <p:cNvSpPr/>
          <p:nvPr/>
        </p:nvSpPr>
        <p:spPr>
          <a:xfrm>
            <a:off x="710469" y="2687680"/>
            <a:ext cx="828881" cy="540035"/>
          </a:xfrm>
          <a:prstGeom prst="snip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17" name="Cylinder 16">
            <a:extLst>
              <a:ext uri="{FF2B5EF4-FFF2-40B4-BE49-F238E27FC236}">
                <a16:creationId xmlns:a16="http://schemas.microsoft.com/office/drawing/2014/main" id="{9B8F7EE5-AB1A-4887-83D9-8B6D7AB0156D}"/>
              </a:ext>
            </a:extLst>
          </p:cNvPr>
          <p:cNvSpPr/>
          <p:nvPr/>
        </p:nvSpPr>
        <p:spPr>
          <a:xfrm>
            <a:off x="779543" y="4049411"/>
            <a:ext cx="1230164" cy="526883"/>
          </a:xfrm>
          <a:prstGeom prst="can">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graphicFrame>
        <p:nvGraphicFramePr>
          <p:cNvPr id="18" name="Table 17">
            <a:extLst>
              <a:ext uri="{FF2B5EF4-FFF2-40B4-BE49-F238E27FC236}">
                <a16:creationId xmlns:a16="http://schemas.microsoft.com/office/drawing/2014/main" id="{E5B74D43-DA34-4AD5-A621-2019F5F72A66}"/>
              </a:ext>
            </a:extLst>
          </p:cNvPr>
          <p:cNvGraphicFramePr>
            <a:graphicFrameLocks noGrp="1"/>
          </p:cNvGraphicFramePr>
          <p:nvPr/>
        </p:nvGraphicFramePr>
        <p:xfrm>
          <a:off x="3331043" y="4049411"/>
          <a:ext cx="683698" cy="60960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312613819"/>
                    </a:ext>
                  </a:extLst>
                </a:gridCol>
                <a:gridCol w="215927">
                  <a:extLst>
                    <a:ext uri="{9D8B030D-6E8A-4147-A177-3AD203B41FA5}">
                      <a16:colId xmlns:a16="http://schemas.microsoft.com/office/drawing/2014/main" val="1943338812"/>
                    </a:ext>
                  </a:extLst>
                </a:gridCol>
                <a:gridCol w="259491">
                  <a:extLst>
                    <a:ext uri="{9D8B030D-6E8A-4147-A177-3AD203B41FA5}">
                      <a16:colId xmlns:a16="http://schemas.microsoft.com/office/drawing/2014/main" val="3255038979"/>
                    </a:ext>
                  </a:extLst>
                </a:gridCol>
              </a:tblGrid>
              <a:tr h="0">
                <a:tc>
                  <a:txBody>
                    <a:bodyPr/>
                    <a:lstStyle/>
                    <a:p>
                      <a:endParaRPr lang="en-US" sz="400" dirty="0"/>
                    </a:p>
                  </a:txBody>
                  <a:tcPr/>
                </a:tc>
                <a:tc>
                  <a:txBody>
                    <a:bodyPr/>
                    <a:lstStyle/>
                    <a:p>
                      <a:endParaRPr lang="en-US" sz="400"/>
                    </a:p>
                  </a:txBody>
                  <a:tcPr/>
                </a:tc>
                <a:tc>
                  <a:txBody>
                    <a:bodyPr/>
                    <a:lstStyle/>
                    <a:p>
                      <a:endParaRPr lang="en-US" sz="400" dirty="0"/>
                    </a:p>
                  </a:txBody>
                  <a:tcPr/>
                </a:tc>
                <a:extLst>
                  <a:ext uri="{0D108BD9-81ED-4DB2-BD59-A6C34878D82A}">
                    <a16:rowId xmlns:a16="http://schemas.microsoft.com/office/drawing/2014/main" val="1414009567"/>
                  </a:ext>
                </a:extLst>
              </a:tr>
              <a:tr h="0">
                <a:tc>
                  <a:txBody>
                    <a:bodyPr/>
                    <a:lstStyle/>
                    <a:p>
                      <a:endParaRPr lang="en-US" sz="400" dirty="0"/>
                    </a:p>
                  </a:txBody>
                  <a:tcPr/>
                </a:tc>
                <a:tc>
                  <a:txBody>
                    <a:bodyPr/>
                    <a:lstStyle/>
                    <a:p>
                      <a:endParaRPr lang="en-US" sz="400" dirty="0"/>
                    </a:p>
                  </a:txBody>
                  <a:tcPr/>
                </a:tc>
                <a:tc>
                  <a:txBody>
                    <a:bodyPr/>
                    <a:lstStyle/>
                    <a:p>
                      <a:endParaRPr lang="en-US" sz="400"/>
                    </a:p>
                  </a:txBody>
                  <a:tcPr/>
                </a:tc>
                <a:extLst>
                  <a:ext uri="{0D108BD9-81ED-4DB2-BD59-A6C34878D82A}">
                    <a16:rowId xmlns:a16="http://schemas.microsoft.com/office/drawing/2014/main" val="2787338516"/>
                  </a:ext>
                </a:extLst>
              </a:tr>
              <a:tr h="0">
                <a:tc>
                  <a:txBody>
                    <a:bodyPr/>
                    <a:lstStyle/>
                    <a:p>
                      <a:endParaRPr lang="en-US" sz="40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2262687579"/>
                  </a:ext>
                </a:extLst>
              </a:tr>
              <a:tr h="145443">
                <a:tc>
                  <a:txBody>
                    <a:bodyPr/>
                    <a:lstStyle/>
                    <a:p>
                      <a:endParaRPr lang="en-US" sz="400" dirty="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3390568223"/>
                  </a:ext>
                </a:extLst>
              </a:tr>
            </a:tbl>
          </a:graphicData>
        </a:graphic>
      </p:graphicFrame>
      <p:graphicFrame>
        <p:nvGraphicFramePr>
          <p:cNvPr id="19" name="Table 18">
            <a:extLst>
              <a:ext uri="{FF2B5EF4-FFF2-40B4-BE49-F238E27FC236}">
                <a16:creationId xmlns:a16="http://schemas.microsoft.com/office/drawing/2014/main" id="{93F4299B-4665-41FD-999E-774A4AA6D752}"/>
              </a:ext>
            </a:extLst>
          </p:cNvPr>
          <p:cNvGraphicFramePr>
            <a:graphicFrameLocks noGrp="1"/>
          </p:cNvGraphicFramePr>
          <p:nvPr/>
        </p:nvGraphicFramePr>
        <p:xfrm>
          <a:off x="3331043" y="2946431"/>
          <a:ext cx="683698" cy="60960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312613819"/>
                    </a:ext>
                  </a:extLst>
                </a:gridCol>
                <a:gridCol w="215927">
                  <a:extLst>
                    <a:ext uri="{9D8B030D-6E8A-4147-A177-3AD203B41FA5}">
                      <a16:colId xmlns:a16="http://schemas.microsoft.com/office/drawing/2014/main" val="1943338812"/>
                    </a:ext>
                  </a:extLst>
                </a:gridCol>
                <a:gridCol w="259491">
                  <a:extLst>
                    <a:ext uri="{9D8B030D-6E8A-4147-A177-3AD203B41FA5}">
                      <a16:colId xmlns:a16="http://schemas.microsoft.com/office/drawing/2014/main" val="3255038979"/>
                    </a:ext>
                  </a:extLst>
                </a:gridCol>
              </a:tblGrid>
              <a:tr h="0">
                <a:tc>
                  <a:txBody>
                    <a:bodyPr/>
                    <a:lstStyle/>
                    <a:p>
                      <a:endParaRPr lang="en-US" sz="400" dirty="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1414009567"/>
                  </a:ext>
                </a:extLst>
              </a:tr>
              <a:tr h="0">
                <a:tc>
                  <a:txBody>
                    <a:bodyPr/>
                    <a:lstStyle/>
                    <a:p>
                      <a:endParaRPr lang="en-US" sz="400" dirty="0"/>
                    </a:p>
                  </a:txBody>
                  <a:tcPr/>
                </a:tc>
                <a:tc>
                  <a:txBody>
                    <a:bodyPr/>
                    <a:lstStyle/>
                    <a:p>
                      <a:endParaRPr lang="en-US" sz="400" dirty="0"/>
                    </a:p>
                  </a:txBody>
                  <a:tcPr/>
                </a:tc>
                <a:tc>
                  <a:txBody>
                    <a:bodyPr/>
                    <a:lstStyle/>
                    <a:p>
                      <a:endParaRPr lang="en-US" sz="400"/>
                    </a:p>
                  </a:txBody>
                  <a:tcPr/>
                </a:tc>
                <a:extLst>
                  <a:ext uri="{0D108BD9-81ED-4DB2-BD59-A6C34878D82A}">
                    <a16:rowId xmlns:a16="http://schemas.microsoft.com/office/drawing/2014/main" val="2787338516"/>
                  </a:ext>
                </a:extLst>
              </a:tr>
              <a:tr h="0">
                <a:tc>
                  <a:txBody>
                    <a:bodyPr/>
                    <a:lstStyle/>
                    <a:p>
                      <a:endParaRPr lang="en-US" sz="40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2262687579"/>
                  </a:ext>
                </a:extLst>
              </a:tr>
              <a:tr h="145443">
                <a:tc>
                  <a:txBody>
                    <a:bodyPr/>
                    <a:lstStyle/>
                    <a:p>
                      <a:endParaRPr lang="en-US" sz="400" dirty="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3390568223"/>
                  </a:ext>
                </a:extLst>
              </a:tr>
            </a:tbl>
          </a:graphicData>
        </a:graphic>
      </p:graphicFrame>
      <p:graphicFrame>
        <p:nvGraphicFramePr>
          <p:cNvPr id="20" name="Table 19">
            <a:extLst>
              <a:ext uri="{FF2B5EF4-FFF2-40B4-BE49-F238E27FC236}">
                <a16:creationId xmlns:a16="http://schemas.microsoft.com/office/drawing/2014/main" id="{80475882-2569-4967-8C84-F0015A62DED3}"/>
              </a:ext>
            </a:extLst>
          </p:cNvPr>
          <p:cNvGraphicFramePr>
            <a:graphicFrameLocks noGrp="1"/>
          </p:cNvGraphicFramePr>
          <p:nvPr>
            <p:extLst>
              <p:ext uri="{D42A27DB-BD31-4B8C-83A1-F6EECF244321}">
                <p14:modId xmlns:p14="http://schemas.microsoft.com/office/powerpoint/2010/main" val="2278237415"/>
              </p:ext>
            </p:extLst>
          </p:nvPr>
        </p:nvGraphicFramePr>
        <p:xfrm>
          <a:off x="3331043" y="1760124"/>
          <a:ext cx="683698" cy="60960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312613819"/>
                    </a:ext>
                  </a:extLst>
                </a:gridCol>
                <a:gridCol w="215927">
                  <a:extLst>
                    <a:ext uri="{9D8B030D-6E8A-4147-A177-3AD203B41FA5}">
                      <a16:colId xmlns:a16="http://schemas.microsoft.com/office/drawing/2014/main" val="1943338812"/>
                    </a:ext>
                  </a:extLst>
                </a:gridCol>
                <a:gridCol w="259491">
                  <a:extLst>
                    <a:ext uri="{9D8B030D-6E8A-4147-A177-3AD203B41FA5}">
                      <a16:colId xmlns:a16="http://schemas.microsoft.com/office/drawing/2014/main" val="3255038979"/>
                    </a:ext>
                  </a:extLst>
                </a:gridCol>
              </a:tblGrid>
              <a:tr h="0">
                <a:tc>
                  <a:txBody>
                    <a:bodyPr/>
                    <a:lstStyle/>
                    <a:p>
                      <a:endParaRPr lang="en-US" sz="400" dirty="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1414009567"/>
                  </a:ext>
                </a:extLst>
              </a:tr>
              <a:tr h="0">
                <a:tc>
                  <a:txBody>
                    <a:bodyPr/>
                    <a:lstStyle/>
                    <a:p>
                      <a:endParaRPr lang="en-US" sz="400" dirty="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2787338516"/>
                  </a:ext>
                </a:extLst>
              </a:tr>
              <a:tr h="0">
                <a:tc>
                  <a:txBody>
                    <a:bodyPr/>
                    <a:lstStyle/>
                    <a:p>
                      <a:endParaRPr lang="en-US" sz="40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2262687579"/>
                  </a:ext>
                </a:extLst>
              </a:tr>
              <a:tr h="145443">
                <a:tc>
                  <a:txBody>
                    <a:bodyPr/>
                    <a:lstStyle/>
                    <a:p>
                      <a:endParaRPr lang="en-US" sz="400" dirty="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3390568223"/>
                  </a:ext>
                </a:extLst>
              </a:tr>
            </a:tbl>
          </a:graphicData>
        </a:graphic>
      </p:graphicFrame>
      <p:cxnSp>
        <p:nvCxnSpPr>
          <p:cNvPr id="24" name="Connector: Curved 23">
            <a:extLst>
              <a:ext uri="{FF2B5EF4-FFF2-40B4-BE49-F238E27FC236}">
                <a16:creationId xmlns:a16="http://schemas.microsoft.com/office/drawing/2014/main" id="{DD5DD6AE-CCD5-4DDF-A568-4D2EDD46CC25}"/>
              </a:ext>
            </a:extLst>
          </p:cNvPr>
          <p:cNvCxnSpPr>
            <a:cxnSpLocks/>
          </p:cNvCxnSpPr>
          <p:nvPr/>
        </p:nvCxnSpPr>
        <p:spPr>
          <a:xfrm rot="5400000">
            <a:off x="2932234" y="2273387"/>
            <a:ext cx="677658" cy="392782"/>
          </a:xfrm>
          <a:prstGeom prst="curved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7" name="Arrow: Right 26">
            <a:extLst>
              <a:ext uri="{FF2B5EF4-FFF2-40B4-BE49-F238E27FC236}">
                <a16:creationId xmlns:a16="http://schemas.microsoft.com/office/drawing/2014/main" id="{6F362999-DF25-4464-AF62-ACC9B824D735}"/>
              </a:ext>
            </a:extLst>
          </p:cNvPr>
          <p:cNvSpPr/>
          <p:nvPr/>
        </p:nvSpPr>
        <p:spPr>
          <a:xfrm>
            <a:off x="2245791" y="2064879"/>
            <a:ext cx="828881" cy="389715"/>
          </a:xfrm>
          <a:prstGeom prst="rightArrow">
            <a:avLst/>
          </a:prstGeom>
          <a:solidFill>
            <a:schemeClr val="bg1"/>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87FA223F-BACD-42B2-8ECD-0C2B96884E81}"/>
              </a:ext>
            </a:extLst>
          </p:cNvPr>
          <p:cNvSpPr/>
          <p:nvPr/>
        </p:nvSpPr>
        <p:spPr>
          <a:xfrm>
            <a:off x="2239213" y="4094528"/>
            <a:ext cx="828881" cy="389715"/>
          </a:xfrm>
          <a:prstGeom prst="rightArrow">
            <a:avLst/>
          </a:prstGeom>
          <a:solidFill>
            <a:schemeClr val="bg1"/>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332DE22E-AE8D-4A67-9D15-EBB1F7A47AC9}"/>
              </a:ext>
            </a:extLst>
          </p:cNvPr>
          <p:cNvSpPr txBox="1"/>
          <p:nvPr/>
        </p:nvSpPr>
        <p:spPr>
          <a:xfrm>
            <a:off x="1755126" y="1292926"/>
            <a:ext cx="1712327" cy="584775"/>
          </a:xfrm>
          <a:prstGeom prst="rect">
            <a:avLst/>
          </a:prstGeom>
          <a:noFill/>
        </p:spPr>
        <p:txBody>
          <a:bodyPr wrap="none" rtlCol="0">
            <a:spAutoFit/>
          </a:bodyPr>
          <a:lstStyle/>
          <a:p>
            <a:pPr algn="ctr"/>
            <a:r>
              <a:rPr lang="en-US" sz="1600" i="1" dirty="0">
                <a:solidFill>
                  <a:schemeClr val="bg1">
                    <a:lumMod val="75000"/>
                  </a:schemeClr>
                </a:solidFill>
              </a:rPr>
              <a:t>Extraction</a:t>
            </a:r>
            <a:r>
              <a:rPr lang="en-US" sz="1600" dirty="0">
                <a:solidFill>
                  <a:schemeClr val="bg1">
                    <a:lumMod val="75000"/>
                  </a:schemeClr>
                </a:solidFill>
              </a:rPr>
              <a:t> based</a:t>
            </a:r>
          </a:p>
          <a:p>
            <a:pPr algn="ctr"/>
            <a:r>
              <a:rPr lang="en-US" sz="1600" dirty="0">
                <a:solidFill>
                  <a:schemeClr val="bg1">
                    <a:lumMod val="75000"/>
                  </a:schemeClr>
                </a:solidFill>
              </a:rPr>
              <a:t>on patterns</a:t>
            </a:r>
          </a:p>
        </p:txBody>
      </p:sp>
      <p:sp>
        <p:nvSpPr>
          <p:cNvPr id="32" name="TextBox 31">
            <a:extLst>
              <a:ext uri="{FF2B5EF4-FFF2-40B4-BE49-F238E27FC236}">
                <a16:creationId xmlns:a16="http://schemas.microsoft.com/office/drawing/2014/main" id="{E3DBA9F1-033E-46FD-918F-B5AD1F32CE56}"/>
              </a:ext>
            </a:extLst>
          </p:cNvPr>
          <p:cNvSpPr txBox="1"/>
          <p:nvPr/>
        </p:nvSpPr>
        <p:spPr>
          <a:xfrm>
            <a:off x="2239213" y="3765356"/>
            <a:ext cx="687111" cy="400110"/>
          </a:xfrm>
          <a:prstGeom prst="rect">
            <a:avLst/>
          </a:prstGeom>
          <a:noFill/>
        </p:spPr>
        <p:txBody>
          <a:bodyPr wrap="none" rtlCol="0">
            <a:spAutoFit/>
          </a:bodyPr>
          <a:lstStyle/>
          <a:p>
            <a:pPr algn="ctr"/>
            <a:r>
              <a:rPr lang="en-US" dirty="0">
                <a:solidFill>
                  <a:schemeClr val="bg1">
                    <a:lumMod val="75000"/>
                  </a:schemeClr>
                </a:solidFill>
              </a:rPr>
              <a:t>APIs</a:t>
            </a:r>
          </a:p>
        </p:txBody>
      </p:sp>
      <p:sp>
        <p:nvSpPr>
          <p:cNvPr id="35" name="TextBox 34">
            <a:extLst>
              <a:ext uri="{FF2B5EF4-FFF2-40B4-BE49-F238E27FC236}">
                <a16:creationId xmlns:a16="http://schemas.microsoft.com/office/drawing/2014/main" id="{EFAAC9ED-A747-45CC-BB0F-28EB942279D3}"/>
              </a:ext>
            </a:extLst>
          </p:cNvPr>
          <p:cNvSpPr txBox="1"/>
          <p:nvPr/>
        </p:nvSpPr>
        <p:spPr>
          <a:xfrm>
            <a:off x="744893" y="3465621"/>
            <a:ext cx="1352550" cy="400110"/>
          </a:xfrm>
          <a:prstGeom prst="rect">
            <a:avLst/>
          </a:prstGeom>
          <a:noFill/>
        </p:spPr>
        <p:txBody>
          <a:bodyPr wrap="none" rtlCol="0">
            <a:spAutoFit/>
          </a:bodyPr>
          <a:lstStyle/>
          <a:p>
            <a:r>
              <a:rPr lang="en-US" dirty="0">
                <a:solidFill>
                  <a:schemeClr val="bg1">
                    <a:lumMod val="75000"/>
                  </a:schemeClr>
                </a:solidFill>
              </a:rPr>
              <a:t>Web crawl</a:t>
            </a:r>
          </a:p>
        </p:txBody>
      </p:sp>
      <p:graphicFrame>
        <p:nvGraphicFramePr>
          <p:cNvPr id="36" name="Table 35">
            <a:extLst>
              <a:ext uri="{FF2B5EF4-FFF2-40B4-BE49-F238E27FC236}">
                <a16:creationId xmlns:a16="http://schemas.microsoft.com/office/drawing/2014/main" id="{1542DD4F-05B3-4746-AB0E-F2B79B2063DE}"/>
              </a:ext>
            </a:extLst>
          </p:cNvPr>
          <p:cNvGraphicFramePr>
            <a:graphicFrameLocks noGrp="1"/>
          </p:cNvGraphicFramePr>
          <p:nvPr/>
        </p:nvGraphicFramePr>
        <p:xfrm>
          <a:off x="5273687" y="2892599"/>
          <a:ext cx="1249680" cy="609600"/>
        </p:xfrm>
        <a:graphic>
          <a:graphicData uri="http://schemas.openxmlformats.org/drawingml/2006/table">
            <a:tbl>
              <a:tblPr firstRow="1" bandRow="1">
                <a:tableStyleId>{073A0DAA-6AF3-43AB-8588-CEC1D06C72B9}</a:tableStyleId>
              </a:tblPr>
              <a:tblGrid>
                <a:gridCol w="208280">
                  <a:extLst>
                    <a:ext uri="{9D8B030D-6E8A-4147-A177-3AD203B41FA5}">
                      <a16:colId xmlns:a16="http://schemas.microsoft.com/office/drawing/2014/main" val="2312613819"/>
                    </a:ext>
                  </a:extLst>
                </a:gridCol>
                <a:gridCol w="208280">
                  <a:extLst>
                    <a:ext uri="{9D8B030D-6E8A-4147-A177-3AD203B41FA5}">
                      <a16:colId xmlns:a16="http://schemas.microsoft.com/office/drawing/2014/main" val="1943338812"/>
                    </a:ext>
                  </a:extLst>
                </a:gridCol>
                <a:gridCol w="208280">
                  <a:extLst>
                    <a:ext uri="{9D8B030D-6E8A-4147-A177-3AD203B41FA5}">
                      <a16:colId xmlns:a16="http://schemas.microsoft.com/office/drawing/2014/main" val="3255038979"/>
                    </a:ext>
                  </a:extLst>
                </a:gridCol>
                <a:gridCol w="208280">
                  <a:extLst>
                    <a:ext uri="{9D8B030D-6E8A-4147-A177-3AD203B41FA5}">
                      <a16:colId xmlns:a16="http://schemas.microsoft.com/office/drawing/2014/main" val="1497821773"/>
                    </a:ext>
                  </a:extLst>
                </a:gridCol>
                <a:gridCol w="208280">
                  <a:extLst>
                    <a:ext uri="{9D8B030D-6E8A-4147-A177-3AD203B41FA5}">
                      <a16:colId xmlns:a16="http://schemas.microsoft.com/office/drawing/2014/main" val="4199571413"/>
                    </a:ext>
                  </a:extLst>
                </a:gridCol>
                <a:gridCol w="208280">
                  <a:extLst>
                    <a:ext uri="{9D8B030D-6E8A-4147-A177-3AD203B41FA5}">
                      <a16:colId xmlns:a16="http://schemas.microsoft.com/office/drawing/2014/main" val="2001445510"/>
                    </a:ext>
                  </a:extLst>
                </a:gridCol>
              </a:tblGrid>
              <a:tr h="0">
                <a:tc>
                  <a:txBody>
                    <a:bodyPr/>
                    <a:lstStyle/>
                    <a:p>
                      <a:endParaRPr lang="en-US" sz="400" dirty="0"/>
                    </a:p>
                  </a:txBody>
                  <a:tcPr/>
                </a:tc>
                <a:tc>
                  <a:txBody>
                    <a:bodyPr/>
                    <a:lstStyle/>
                    <a:p>
                      <a:endParaRPr lang="en-US" sz="400"/>
                    </a:p>
                  </a:txBody>
                  <a:tcPr/>
                </a:tc>
                <a:tc>
                  <a:txBody>
                    <a:bodyPr/>
                    <a:lstStyle/>
                    <a:p>
                      <a:endParaRPr lang="en-US" sz="400" dirty="0"/>
                    </a:p>
                  </a:txBody>
                  <a:tcPr/>
                </a:tc>
                <a:tc>
                  <a:txBody>
                    <a:bodyPr/>
                    <a:lstStyle/>
                    <a:p>
                      <a:endParaRPr lang="en-US" sz="400" dirty="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1414009567"/>
                  </a:ext>
                </a:extLst>
              </a:tr>
              <a:tr h="0">
                <a:tc>
                  <a:txBody>
                    <a:bodyPr/>
                    <a:lstStyle/>
                    <a:p>
                      <a:endParaRPr lang="en-US" sz="400" dirty="0"/>
                    </a:p>
                  </a:txBody>
                  <a:tcPr/>
                </a:tc>
                <a:tc>
                  <a:txBody>
                    <a:bodyPr/>
                    <a:lstStyle/>
                    <a:p>
                      <a:endParaRPr lang="en-US" sz="400" dirty="0"/>
                    </a:p>
                  </a:txBody>
                  <a:tcPr/>
                </a:tc>
                <a:tc>
                  <a:txBody>
                    <a:bodyPr/>
                    <a:lstStyle/>
                    <a:p>
                      <a:endParaRPr lang="en-US" sz="400"/>
                    </a:p>
                  </a:txBody>
                  <a:tcPr/>
                </a:tc>
                <a:tc>
                  <a:txBody>
                    <a:bodyPr/>
                    <a:lstStyle/>
                    <a:p>
                      <a:endParaRPr lang="en-US" sz="400" dirty="0"/>
                    </a:p>
                  </a:txBody>
                  <a:tcPr/>
                </a:tc>
                <a:tc>
                  <a:txBody>
                    <a:bodyPr/>
                    <a:lstStyle/>
                    <a:p>
                      <a:endParaRPr lang="en-US" sz="400" dirty="0"/>
                    </a:p>
                  </a:txBody>
                  <a:tcPr/>
                </a:tc>
                <a:tc>
                  <a:txBody>
                    <a:bodyPr/>
                    <a:lstStyle/>
                    <a:p>
                      <a:endParaRPr lang="en-US" sz="400"/>
                    </a:p>
                  </a:txBody>
                  <a:tcPr/>
                </a:tc>
                <a:extLst>
                  <a:ext uri="{0D108BD9-81ED-4DB2-BD59-A6C34878D82A}">
                    <a16:rowId xmlns:a16="http://schemas.microsoft.com/office/drawing/2014/main" val="2787338516"/>
                  </a:ext>
                </a:extLst>
              </a:tr>
              <a:tr h="0">
                <a:tc>
                  <a:txBody>
                    <a:bodyPr/>
                    <a:lstStyle/>
                    <a:p>
                      <a:endParaRPr lang="en-US" sz="400"/>
                    </a:p>
                  </a:txBody>
                  <a:tcPr/>
                </a:tc>
                <a:tc>
                  <a:txBody>
                    <a:bodyPr/>
                    <a:lstStyle/>
                    <a:p>
                      <a:endParaRPr lang="en-US" sz="400" dirty="0"/>
                    </a:p>
                  </a:txBody>
                  <a:tcPr/>
                </a:tc>
                <a:tc>
                  <a:txBody>
                    <a:bodyPr/>
                    <a:lstStyle/>
                    <a:p>
                      <a:endParaRPr lang="en-US" sz="400" dirty="0"/>
                    </a:p>
                  </a:txBody>
                  <a:tcPr/>
                </a:tc>
                <a:tc>
                  <a:txBody>
                    <a:bodyPr/>
                    <a:lstStyle/>
                    <a:p>
                      <a:endParaRPr lang="en-US" sz="400" dirty="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2262687579"/>
                  </a:ext>
                </a:extLst>
              </a:tr>
              <a:tr h="145443">
                <a:tc>
                  <a:txBody>
                    <a:bodyPr/>
                    <a:lstStyle/>
                    <a:p>
                      <a:endParaRPr lang="en-US" sz="400" dirty="0"/>
                    </a:p>
                  </a:txBody>
                  <a:tcPr/>
                </a:tc>
                <a:tc>
                  <a:txBody>
                    <a:bodyPr/>
                    <a:lstStyle/>
                    <a:p>
                      <a:endParaRPr lang="en-US" sz="400" dirty="0"/>
                    </a:p>
                  </a:txBody>
                  <a:tcPr/>
                </a:tc>
                <a:tc>
                  <a:txBody>
                    <a:bodyPr/>
                    <a:lstStyle/>
                    <a:p>
                      <a:endParaRPr lang="en-US" sz="400" dirty="0"/>
                    </a:p>
                  </a:txBody>
                  <a:tcPr/>
                </a:tc>
                <a:tc>
                  <a:txBody>
                    <a:bodyPr/>
                    <a:lstStyle/>
                    <a:p>
                      <a:endParaRPr lang="en-US" sz="400" dirty="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3390568223"/>
                  </a:ext>
                </a:extLst>
              </a:tr>
            </a:tbl>
          </a:graphicData>
        </a:graphic>
      </p:graphicFrame>
      <p:sp>
        <p:nvSpPr>
          <p:cNvPr id="37" name="Arrow: Right 36">
            <a:extLst>
              <a:ext uri="{FF2B5EF4-FFF2-40B4-BE49-F238E27FC236}">
                <a16:creationId xmlns:a16="http://schemas.microsoft.com/office/drawing/2014/main" id="{B9140E66-6A9A-49CB-9A75-3A96D167BFA7}"/>
              </a:ext>
            </a:extLst>
          </p:cNvPr>
          <p:cNvSpPr/>
          <p:nvPr/>
        </p:nvSpPr>
        <p:spPr>
          <a:xfrm>
            <a:off x="4229773" y="3002541"/>
            <a:ext cx="828881" cy="389715"/>
          </a:xfrm>
          <a:prstGeom prst="rightArrow">
            <a:avLst/>
          </a:prstGeom>
          <a:solidFill>
            <a:schemeClr val="bg2"/>
          </a:solid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289F91C0-3565-4F89-B83B-88CBD35D7D28}"/>
              </a:ext>
            </a:extLst>
          </p:cNvPr>
          <p:cNvSpPr txBox="1"/>
          <p:nvPr/>
        </p:nvSpPr>
        <p:spPr>
          <a:xfrm>
            <a:off x="3959581" y="2223830"/>
            <a:ext cx="1771640" cy="584775"/>
          </a:xfrm>
          <a:prstGeom prst="rect">
            <a:avLst/>
          </a:prstGeom>
          <a:noFill/>
        </p:spPr>
        <p:txBody>
          <a:bodyPr wrap="none" rtlCol="0">
            <a:spAutoFit/>
          </a:bodyPr>
          <a:lstStyle/>
          <a:p>
            <a:pPr algn="ctr"/>
            <a:r>
              <a:rPr lang="en-US" sz="1600" i="1" dirty="0"/>
              <a:t>Integration</a:t>
            </a:r>
            <a:r>
              <a:rPr lang="en-US" sz="1600" dirty="0"/>
              <a:t> &amp;</a:t>
            </a:r>
          </a:p>
          <a:p>
            <a:pPr algn="ctr"/>
            <a:r>
              <a:rPr lang="en-US" sz="1600" dirty="0"/>
              <a:t>feature extraction</a:t>
            </a:r>
          </a:p>
        </p:txBody>
      </p:sp>
      <p:sp>
        <p:nvSpPr>
          <p:cNvPr id="39" name="Arrow: Right 38">
            <a:extLst>
              <a:ext uri="{FF2B5EF4-FFF2-40B4-BE49-F238E27FC236}">
                <a16:creationId xmlns:a16="http://schemas.microsoft.com/office/drawing/2014/main" id="{8939D1C8-8FA7-40FC-885D-913739BAA8D4}"/>
              </a:ext>
            </a:extLst>
          </p:cNvPr>
          <p:cNvSpPr/>
          <p:nvPr/>
        </p:nvSpPr>
        <p:spPr>
          <a:xfrm>
            <a:off x="6670366" y="2990192"/>
            <a:ext cx="828881" cy="389715"/>
          </a:xfrm>
          <a:prstGeom prst="rightArrow">
            <a:avLst/>
          </a:prstGeom>
          <a:solidFill>
            <a:schemeClr val="bg2"/>
          </a:solid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DD8ABDD7-54CA-4EF9-A348-AC8071A344C7}"/>
              </a:ext>
            </a:extLst>
          </p:cNvPr>
          <p:cNvSpPr txBox="1"/>
          <p:nvPr/>
        </p:nvSpPr>
        <p:spPr>
          <a:xfrm>
            <a:off x="6604319" y="2320300"/>
            <a:ext cx="990977" cy="338554"/>
          </a:xfrm>
          <a:prstGeom prst="rect">
            <a:avLst/>
          </a:prstGeom>
          <a:noFill/>
        </p:spPr>
        <p:txBody>
          <a:bodyPr wrap="none" rtlCol="0">
            <a:spAutoFit/>
          </a:bodyPr>
          <a:lstStyle/>
          <a:p>
            <a:pPr algn="ctr"/>
            <a:r>
              <a:rPr lang="en-US" sz="1600" i="1" dirty="0"/>
              <a:t>Cleaning</a:t>
            </a:r>
            <a:endParaRPr lang="en-US" sz="1600" dirty="0"/>
          </a:p>
        </p:txBody>
      </p:sp>
      <p:graphicFrame>
        <p:nvGraphicFramePr>
          <p:cNvPr id="41" name="Table 40">
            <a:extLst>
              <a:ext uri="{FF2B5EF4-FFF2-40B4-BE49-F238E27FC236}">
                <a16:creationId xmlns:a16="http://schemas.microsoft.com/office/drawing/2014/main" id="{04F30453-036B-4922-ABAC-24FC181CDCD0}"/>
              </a:ext>
            </a:extLst>
          </p:cNvPr>
          <p:cNvGraphicFramePr>
            <a:graphicFrameLocks noGrp="1"/>
          </p:cNvGraphicFramePr>
          <p:nvPr/>
        </p:nvGraphicFramePr>
        <p:xfrm>
          <a:off x="7774267" y="2922915"/>
          <a:ext cx="1249680" cy="609600"/>
        </p:xfrm>
        <a:graphic>
          <a:graphicData uri="http://schemas.openxmlformats.org/drawingml/2006/table">
            <a:tbl>
              <a:tblPr firstRow="1" bandRow="1">
                <a:tableStyleId>{21E4AEA4-8DFA-4A89-87EB-49C32662AFE0}</a:tableStyleId>
              </a:tblPr>
              <a:tblGrid>
                <a:gridCol w="208280">
                  <a:extLst>
                    <a:ext uri="{9D8B030D-6E8A-4147-A177-3AD203B41FA5}">
                      <a16:colId xmlns:a16="http://schemas.microsoft.com/office/drawing/2014/main" val="2312613819"/>
                    </a:ext>
                  </a:extLst>
                </a:gridCol>
                <a:gridCol w="208280">
                  <a:extLst>
                    <a:ext uri="{9D8B030D-6E8A-4147-A177-3AD203B41FA5}">
                      <a16:colId xmlns:a16="http://schemas.microsoft.com/office/drawing/2014/main" val="1943338812"/>
                    </a:ext>
                  </a:extLst>
                </a:gridCol>
                <a:gridCol w="208280">
                  <a:extLst>
                    <a:ext uri="{9D8B030D-6E8A-4147-A177-3AD203B41FA5}">
                      <a16:colId xmlns:a16="http://schemas.microsoft.com/office/drawing/2014/main" val="3255038979"/>
                    </a:ext>
                  </a:extLst>
                </a:gridCol>
                <a:gridCol w="208280">
                  <a:extLst>
                    <a:ext uri="{9D8B030D-6E8A-4147-A177-3AD203B41FA5}">
                      <a16:colId xmlns:a16="http://schemas.microsoft.com/office/drawing/2014/main" val="1497821773"/>
                    </a:ext>
                  </a:extLst>
                </a:gridCol>
                <a:gridCol w="208280">
                  <a:extLst>
                    <a:ext uri="{9D8B030D-6E8A-4147-A177-3AD203B41FA5}">
                      <a16:colId xmlns:a16="http://schemas.microsoft.com/office/drawing/2014/main" val="4199571413"/>
                    </a:ext>
                  </a:extLst>
                </a:gridCol>
                <a:gridCol w="208280">
                  <a:extLst>
                    <a:ext uri="{9D8B030D-6E8A-4147-A177-3AD203B41FA5}">
                      <a16:colId xmlns:a16="http://schemas.microsoft.com/office/drawing/2014/main" val="2001445510"/>
                    </a:ext>
                  </a:extLst>
                </a:gridCol>
              </a:tblGrid>
              <a:tr h="0">
                <a:tc>
                  <a:txBody>
                    <a:bodyPr/>
                    <a:lstStyle/>
                    <a:p>
                      <a:endParaRPr lang="en-US" sz="400" dirty="0"/>
                    </a:p>
                  </a:txBody>
                  <a:tcPr/>
                </a:tc>
                <a:tc>
                  <a:txBody>
                    <a:bodyPr/>
                    <a:lstStyle/>
                    <a:p>
                      <a:endParaRPr lang="en-US" sz="400"/>
                    </a:p>
                  </a:txBody>
                  <a:tcPr/>
                </a:tc>
                <a:tc>
                  <a:txBody>
                    <a:bodyPr/>
                    <a:lstStyle/>
                    <a:p>
                      <a:endParaRPr lang="en-US" sz="400" dirty="0"/>
                    </a:p>
                  </a:txBody>
                  <a:tcPr/>
                </a:tc>
                <a:tc>
                  <a:txBody>
                    <a:bodyPr/>
                    <a:lstStyle/>
                    <a:p>
                      <a:endParaRPr lang="en-US" sz="400" dirty="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1414009567"/>
                  </a:ext>
                </a:extLst>
              </a:tr>
              <a:tr h="0">
                <a:tc>
                  <a:txBody>
                    <a:bodyPr/>
                    <a:lstStyle/>
                    <a:p>
                      <a:endParaRPr lang="en-US" sz="400" dirty="0"/>
                    </a:p>
                  </a:txBody>
                  <a:tcPr/>
                </a:tc>
                <a:tc>
                  <a:txBody>
                    <a:bodyPr/>
                    <a:lstStyle/>
                    <a:p>
                      <a:endParaRPr lang="en-US" sz="400" dirty="0"/>
                    </a:p>
                  </a:txBody>
                  <a:tcPr/>
                </a:tc>
                <a:tc>
                  <a:txBody>
                    <a:bodyPr/>
                    <a:lstStyle/>
                    <a:p>
                      <a:endParaRPr lang="en-US" sz="400"/>
                    </a:p>
                  </a:txBody>
                  <a:tcPr/>
                </a:tc>
                <a:tc>
                  <a:txBody>
                    <a:bodyPr/>
                    <a:lstStyle/>
                    <a:p>
                      <a:endParaRPr lang="en-US" sz="400" dirty="0"/>
                    </a:p>
                  </a:txBody>
                  <a:tcPr/>
                </a:tc>
                <a:tc>
                  <a:txBody>
                    <a:bodyPr/>
                    <a:lstStyle/>
                    <a:p>
                      <a:endParaRPr lang="en-US" sz="400" dirty="0"/>
                    </a:p>
                  </a:txBody>
                  <a:tcPr/>
                </a:tc>
                <a:tc>
                  <a:txBody>
                    <a:bodyPr/>
                    <a:lstStyle/>
                    <a:p>
                      <a:endParaRPr lang="en-US" sz="400"/>
                    </a:p>
                  </a:txBody>
                  <a:tcPr/>
                </a:tc>
                <a:extLst>
                  <a:ext uri="{0D108BD9-81ED-4DB2-BD59-A6C34878D82A}">
                    <a16:rowId xmlns:a16="http://schemas.microsoft.com/office/drawing/2014/main" val="2787338516"/>
                  </a:ext>
                </a:extLst>
              </a:tr>
              <a:tr h="0">
                <a:tc>
                  <a:txBody>
                    <a:bodyPr/>
                    <a:lstStyle/>
                    <a:p>
                      <a:endParaRPr lang="en-US" sz="400"/>
                    </a:p>
                  </a:txBody>
                  <a:tcPr/>
                </a:tc>
                <a:tc>
                  <a:txBody>
                    <a:bodyPr/>
                    <a:lstStyle/>
                    <a:p>
                      <a:endParaRPr lang="en-US" sz="400" dirty="0"/>
                    </a:p>
                  </a:txBody>
                  <a:tcPr/>
                </a:tc>
                <a:tc>
                  <a:txBody>
                    <a:bodyPr/>
                    <a:lstStyle/>
                    <a:p>
                      <a:endParaRPr lang="en-US" sz="400" dirty="0"/>
                    </a:p>
                  </a:txBody>
                  <a:tcPr/>
                </a:tc>
                <a:tc>
                  <a:txBody>
                    <a:bodyPr/>
                    <a:lstStyle/>
                    <a:p>
                      <a:endParaRPr lang="en-US" sz="400" dirty="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2262687579"/>
                  </a:ext>
                </a:extLst>
              </a:tr>
              <a:tr h="145443">
                <a:tc>
                  <a:txBody>
                    <a:bodyPr/>
                    <a:lstStyle/>
                    <a:p>
                      <a:endParaRPr lang="en-US" sz="400" dirty="0"/>
                    </a:p>
                  </a:txBody>
                  <a:tcPr/>
                </a:tc>
                <a:tc>
                  <a:txBody>
                    <a:bodyPr/>
                    <a:lstStyle/>
                    <a:p>
                      <a:endParaRPr lang="en-US" sz="400" dirty="0"/>
                    </a:p>
                  </a:txBody>
                  <a:tcPr/>
                </a:tc>
                <a:tc>
                  <a:txBody>
                    <a:bodyPr/>
                    <a:lstStyle/>
                    <a:p>
                      <a:endParaRPr lang="en-US" sz="400" dirty="0"/>
                    </a:p>
                  </a:txBody>
                  <a:tcPr/>
                </a:tc>
                <a:tc>
                  <a:txBody>
                    <a:bodyPr/>
                    <a:lstStyle/>
                    <a:p>
                      <a:endParaRPr lang="en-US" sz="400" dirty="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3390568223"/>
                  </a:ext>
                </a:extLst>
              </a:tr>
            </a:tbl>
          </a:graphicData>
        </a:graphic>
      </p:graphicFrame>
      <p:sp>
        <p:nvSpPr>
          <p:cNvPr id="43" name="TextBox 42">
            <a:extLst>
              <a:ext uri="{FF2B5EF4-FFF2-40B4-BE49-F238E27FC236}">
                <a16:creationId xmlns:a16="http://schemas.microsoft.com/office/drawing/2014/main" id="{3BA84C66-4DF6-4A33-806D-24F77C77FFC2}"/>
              </a:ext>
            </a:extLst>
          </p:cNvPr>
          <p:cNvSpPr txBox="1"/>
          <p:nvPr/>
        </p:nvSpPr>
        <p:spPr>
          <a:xfrm>
            <a:off x="6912404" y="4472190"/>
            <a:ext cx="1714866" cy="400110"/>
          </a:xfrm>
          <a:prstGeom prst="rect">
            <a:avLst/>
          </a:prstGeom>
          <a:solidFill>
            <a:schemeClr val="tx2">
              <a:lumMod val="10000"/>
              <a:lumOff val="90000"/>
            </a:schemeClr>
          </a:solidFill>
          <a:ln>
            <a:solidFill>
              <a:schemeClr val="tx2"/>
            </a:solidFill>
          </a:ln>
          <a:effectLst>
            <a:outerShdw blurRad="50800" dist="38100" dir="2700000" algn="tl" rotWithShape="0">
              <a:prstClr val="black">
                <a:alpha val="40000"/>
              </a:prstClr>
            </a:outerShdw>
          </a:effectLst>
        </p:spPr>
        <p:txBody>
          <a:bodyPr wrap="square" rtlCol="0">
            <a:spAutoFit/>
          </a:bodyPr>
          <a:lstStyle/>
          <a:p>
            <a:pPr algn="ctr"/>
            <a:r>
              <a:rPr lang="en-US" dirty="0">
                <a:solidFill>
                  <a:schemeClr val="accent1"/>
                </a:solidFill>
              </a:rPr>
              <a:t>Visualizations</a:t>
            </a:r>
          </a:p>
        </p:txBody>
      </p:sp>
      <p:sp>
        <p:nvSpPr>
          <p:cNvPr id="44" name="TextBox 43">
            <a:extLst>
              <a:ext uri="{FF2B5EF4-FFF2-40B4-BE49-F238E27FC236}">
                <a16:creationId xmlns:a16="http://schemas.microsoft.com/office/drawing/2014/main" id="{FDBB0D47-0E77-4EAB-BF03-AEB8E0449316}"/>
              </a:ext>
            </a:extLst>
          </p:cNvPr>
          <p:cNvSpPr txBox="1"/>
          <p:nvPr/>
        </p:nvSpPr>
        <p:spPr>
          <a:xfrm>
            <a:off x="7202225" y="4049411"/>
            <a:ext cx="1179049" cy="400110"/>
          </a:xfrm>
          <a:prstGeom prst="rect">
            <a:avLst/>
          </a:prstGeom>
          <a:solidFill>
            <a:schemeClr val="tx2">
              <a:lumMod val="10000"/>
              <a:lumOff val="90000"/>
            </a:schemeClr>
          </a:solidFill>
          <a:ln>
            <a:solidFill>
              <a:schemeClr val="tx2"/>
            </a:solidFill>
          </a:ln>
          <a:effectLst>
            <a:outerShdw blurRad="50800" dist="38100" dir="2700000" algn="tl" rotWithShape="0">
              <a:prstClr val="black">
                <a:alpha val="40000"/>
              </a:prstClr>
            </a:outerShdw>
          </a:effectLst>
        </p:spPr>
        <p:txBody>
          <a:bodyPr wrap="square" rtlCol="0">
            <a:spAutoFit/>
          </a:bodyPr>
          <a:lstStyle/>
          <a:p>
            <a:pPr algn="ctr"/>
            <a:r>
              <a:rPr lang="en-US" dirty="0">
                <a:solidFill>
                  <a:schemeClr val="accent1"/>
                </a:solidFill>
              </a:rPr>
              <a:t>Reports</a:t>
            </a:r>
          </a:p>
        </p:txBody>
      </p:sp>
      <p:sp>
        <p:nvSpPr>
          <p:cNvPr id="45" name="TextBox 44">
            <a:extLst>
              <a:ext uri="{FF2B5EF4-FFF2-40B4-BE49-F238E27FC236}">
                <a16:creationId xmlns:a16="http://schemas.microsoft.com/office/drawing/2014/main" id="{997C78CF-566D-4058-9F89-CDDA347E95F7}"/>
              </a:ext>
            </a:extLst>
          </p:cNvPr>
          <p:cNvSpPr txBox="1"/>
          <p:nvPr/>
        </p:nvSpPr>
        <p:spPr>
          <a:xfrm>
            <a:off x="7458318" y="4902174"/>
            <a:ext cx="1447401" cy="400110"/>
          </a:xfrm>
          <a:prstGeom prst="rect">
            <a:avLst/>
          </a:prstGeom>
          <a:solidFill>
            <a:schemeClr val="tx2">
              <a:lumMod val="10000"/>
              <a:lumOff val="90000"/>
            </a:schemeClr>
          </a:solidFill>
          <a:ln>
            <a:solidFill>
              <a:schemeClr val="tx2"/>
            </a:solidFill>
          </a:ln>
          <a:effectLst>
            <a:outerShdw blurRad="50800" dist="38100" dir="2700000" algn="tl" rotWithShape="0">
              <a:prstClr val="black">
                <a:alpha val="40000"/>
              </a:prstClr>
            </a:outerShdw>
          </a:effectLst>
        </p:spPr>
        <p:txBody>
          <a:bodyPr wrap="square" rtlCol="0">
            <a:spAutoFit/>
          </a:bodyPr>
          <a:lstStyle/>
          <a:p>
            <a:pPr algn="ctr"/>
            <a:r>
              <a:rPr lang="en-US" dirty="0">
                <a:solidFill>
                  <a:schemeClr val="accent1"/>
                </a:solidFill>
              </a:rPr>
              <a:t>Classifiers</a:t>
            </a:r>
          </a:p>
        </p:txBody>
      </p:sp>
      <p:sp>
        <p:nvSpPr>
          <p:cNvPr id="46" name="Arrow: Down 45">
            <a:extLst>
              <a:ext uri="{FF2B5EF4-FFF2-40B4-BE49-F238E27FC236}">
                <a16:creationId xmlns:a16="http://schemas.microsoft.com/office/drawing/2014/main" id="{DD70A9A4-906B-464D-AC35-1D32D1A8B0C2}"/>
              </a:ext>
            </a:extLst>
          </p:cNvPr>
          <p:cNvSpPr/>
          <p:nvPr/>
        </p:nvSpPr>
        <p:spPr>
          <a:xfrm>
            <a:off x="8182019" y="3620310"/>
            <a:ext cx="434176" cy="4001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DF31252C-FBF5-5A41-841D-D4041C1B7358}"/>
              </a:ext>
            </a:extLst>
          </p:cNvPr>
          <p:cNvSpPr txBox="1"/>
          <p:nvPr/>
        </p:nvSpPr>
        <p:spPr>
          <a:xfrm>
            <a:off x="2926324" y="4752595"/>
            <a:ext cx="1588897" cy="338554"/>
          </a:xfrm>
          <a:prstGeom prst="rect">
            <a:avLst/>
          </a:prstGeom>
          <a:noFill/>
        </p:spPr>
        <p:txBody>
          <a:bodyPr wrap="none" rtlCol="0">
            <a:spAutoFit/>
          </a:bodyPr>
          <a:lstStyle/>
          <a:p>
            <a:r>
              <a:rPr lang="en-US" sz="1600" dirty="0"/>
              <a:t>Structured data</a:t>
            </a:r>
          </a:p>
        </p:txBody>
      </p:sp>
      <p:graphicFrame>
        <p:nvGraphicFramePr>
          <p:cNvPr id="50" name="Table 49">
            <a:extLst>
              <a:ext uri="{FF2B5EF4-FFF2-40B4-BE49-F238E27FC236}">
                <a16:creationId xmlns:a16="http://schemas.microsoft.com/office/drawing/2014/main" id="{228B1C70-BE47-234E-B9F7-295B60C36911}"/>
              </a:ext>
            </a:extLst>
          </p:cNvPr>
          <p:cNvGraphicFramePr>
            <a:graphicFrameLocks noGrp="1"/>
          </p:cNvGraphicFramePr>
          <p:nvPr>
            <p:extLst>
              <p:ext uri="{D42A27DB-BD31-4B8C-83A1-F6EECF244321}">
                <p14:modId xmlns:p14="http://schemas.microsoft.com/office/powerpoint/2010/main" val="2276746833"/>
              </p:ext>
            </p:extLst>
          </p:nvPr>
        </p:nvGraphicFramePr>
        <p:xfrm>
          <a:off x="2961614" y="2784530"/>
          <a:ext cx="683698" cy="60960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312613819"/>
                    </a:ext>
                  </a:extLst>
                </a:gridCol>
                <a:gridCol w="215927">
                  <a:extLst>
                    <a:ext uri="{9D8B030D-6E8A-4147-A177-3AD203B41FA5}">
                      <a16:colId xmlns:a16="http://schemas.microsoft.com/office/drawing/2014/main" val="1943338812"/>
                    </a:ext>
                  </a:extLst>
                </a:gridCol>
                <a:gridCol w="259491">
                  <a:extLst>
                    <a:ext uri="{9D8B030D-6E8A-4147-A177-3AD203B41FA5}">
                      <a16:colId xmlns:a16="http://schemas.microsoft.com/office/drawing/2014/main" val="3255038979"/>
                    </a:ext>
                  </a:extLst>
                </a:gridCol>
              </a:tblGrid>
              <a:tr h="0">
                <a:tc>
                  <a:txBody>
                    <a:bodyPr/>
                    <a:lstStyle/>
                    <a:p>
                      <a:endParaRPr lang="en-US" sz="400" dirty="0"/>
                    </a:p>
                  </a:txBody>
                  <a:tcPr>
                    <a:solidFill>
                      <a:schemeClr val="bg1"/>
                    </a:solidFill>
                  </a:tcPr>
                </a:tc>
                <a:tc>
                  <a:txBody>
                    <a:bodyPr/>
                    <a:lstStyle/>
                    <a:p>
                      <a:endParaRPr lang="en-US" sz="400" dirty="0"/>
                    </a:p>
                  </a:txBody>
                  <a:tcPr>
                    <a:solidFill>
                      <a:schemeClr val="bg1"/>
                    </a:solidFill>
                  </a:tcPr>
                </a:tc>
                <a:tc>
                  <a:txBody>
                    <a:bodyPr/>
                    <a:lstStyle/>
                    <a:p>
                      <a:endParaRPr lang="en-US" sz="400" dirty="0"/>
                    </a:p>
                  </a:txBody>
                  <a:tcPr>
                    <a:solidFill>
                      <a:schemeClr val="bg1"/>
                    </a:solidFill>
                  </a:tcPr>
                </a:tc>
                <a:extLst>
                  <a:ext uri="{0D108BD9-81ED-4DB2-BD59-A6C34878D82A}">
                    <a16:rowId xmlns:a16="http://schemas.microsoft.com/office/drawing/2014/main" val="1414009567"/>
                  </a:ext>
                </a:extLst>
              </a:tr>
              <a:tr h="0">
                <a:tc>
                  <a:txBody>
                    <a:bodyPr/>
                    <a:lstStyle/>
                    <a:p>
                      <a:endParaRPr lang="en-US" sz="400" dirty="0"/>
                    </a:p>
                  </a:txBody>
                  <a:tcPr>
                    <a:solidFill>
                      <a:schemeClr val="bg1"/>
                    </a:solidFill>
                  </a:tcPr>
                </a:tc>
                <a:tc>
                  <a:txBody>
                    <a:bodyPr/>
                    <a:lstStyle/>
                    <a:p>
                      <a:endParaRPr lang="en-US" sz="400" dirty="0"/>
                    </a:p>
                  </a:txBody>
                  <a:tcPr>
                    <a:solidFill>
                      <a:schemeClr val="bg1"/>
                    </a:solidFill>
                  </a:tcPr>
                </a:tc>
                <a:tc>
                  <a:txBody>
                    <a:bodyPr/>
                    <a:lstStyle/>
                    <a:p>
                      <a:endParaRPr lang="en-US" sz="400" dirty="0"/>
                    </a:p>
                  </a:txBody>
                  <a:tcPr>
                    <a:solidFill>
                      <a:schemeClr val="bg1"/>
                    </a:solidFill>
                  </a:tcPr>
                </a:tc>
                <a:extLst>
                  <a:ext uri="{0D108BD9-81ED-4DB2-BD59-A6C34878D82A}">
                    <a16:rowId xmlns:a16="http://schemas.microsoft.com/office/drawing/2014/main" val="2787338516"/>
                  </a:ext>
                </a:extLst>
              </a:tr>
              <a:tr h="0">
                <a:tc>
                  <a:txBody>
                    <a:bodyPr/>
                    <a:lstStyle/>
                    <a:p>
                      <a:endParaRPr lang="en-US" sz="400"/>
                    </a:p>
                  </a:txBody>
                  <a:tcPr>
                    <a:solidFill>
                      <a:schemeClr val="bg1"/>
                    </a:solidFill>
                  </a:tcPr>
                </a:tc>
                <a:tc>
                  <a:txBody>
                    <a:bodyPr/>
                    <a:lstStyle/>
                    <a:p>
                      <a:endParaRPr lang="en-US" sz="400" dirty="0"/>
                    </a:p>
                  </a:txBody>
                  <a:tcPr>
                    <a:solidFill>
                      <a:schemeClr val="bg1"/>
                    </a:solidFill>
                  </a:tcPr>
                </a:tc>
                <a:tc>
                  <a:txBody>
                    <a:bodyPr/>
                    <a:lstStyle/>
                    <a:p>
                      <a:endParaRPr lang="en-US" sz="400" dirty="0"/>
                    </a:p>
                  </a:txBody>
                  <a:tcPr>
                    <a:solidFill>
                      <a:schemeClr val="bg1"/>
                    </a:solidFill>
                  </a:tcPr>
                </a:tc>
                <a:extLst>
                  <a:ext uri="{0D108BD9-81ED-4DB2-BD59-A6C34878D82A}">
                    <a16:rowId xmlns:a16="http://schemas.microsoft.com/office/drawing/2014/main" val="2262687579"/>
                  </a:ext>
                </a:extLst>
              </a:tr>
              <a:tr h="145443">
                <a:tc>
                  <a:txBody>
                    <a:bodyPr/>
                    <a:lstStyle/>
                    <a:p>
                      <a:endParaRPr lang="en-US" sz="400" dirty="0"/>
                    </a:p>
                  </a:txBody>
                  <a:tcPr>
                    <a:solidFill>
                      <a:schemeClr val="bg1"/>
                    </a:solidFill>
                  </a:tcPr>
                </a:tc>
                <a:tc>
                  <a:txBody>
                    <a:bodyPr/>
                    <a:lstStyle/>
                    <a:p>
                      <a:endParaRPr lang="en-US" sz="400" dirty="0"/>
                    </a:p>
                  </a:txBody>
                  <a:tcPr>
                    <a:solidFill>
                      <a:schemeClr val="bg1"/>
                    </a:solidFill>
                  </a:tcPr>
                </a:tc>
                <a:tc>
                  <a:txBody>
                    <a:bodyPr/>
                    <a:lstStyle/>
                    <a:p>
                      <a:endParaRPr lang="en-US" sz="400" dirty="0"/>
                    </a:p>
                  </a:txBody>
                  <a:tcPr>
                    <a:solidFill>
                      <a:schemeClr val="bg1"/>
                    </a:solidFill>
                  </a:tcPr>
                </a:tc>
                <a:extLst>
                  <a:ext uri="{0D108BD9-81ED-4DB2-BD59-A6C34878D82A}">
                    <a16:rowId xmlns:a16="http://schemas.microsoft.com/office/drawing/2014/main" val="3390568223"/>
                  </a:ext>
                </a:extLst>
              </a:tr>
            </a:tbl>
          </a:graphicData>
        </a:graphic>
      </p:graphicFrame>
      <p:cxnSp>
        <p:nvCxnSpPr>
          <p:cNvPr id="51" name="Connector: Curved 23">
            <a:extLst>
              <a:ext uri="{FF2B5EF4-FFF2-40B4-BE49-F238E27FC236}">
                <a16:creationId xmlns:a16="http://schemas.microsoft.com/office/drawing/2014/main" id="{E533AE54-ED4E-9D4C-ADBB-0F5549FC42C7}"/>
              </a:ext>
            </a:extLst>
          </p:cNvPr>
          <p:cNvCxnSpPr>
            <a:cxnSpLocks/>
          </p:cNvCxnSpPr>
          <p:nvPr/>
        </p:nvCxnSpPr>
        <p:spPr>
          <a:xfrm rot="5400000">
            <a:off x="3514886" y="2571607"/>
            <a:ext cx="621006" cy="69912"/>
          </a:xfrm>
          <a:prstGeom prst="curved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1162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4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4ADFD-DDF3-46A5-A618-1F79D9A85443}"/>
              </a:ext>
            </a:extLst>
          </p:cNvPr>
          <p:cNvSpPr>
            <a:spLocks noGrp="1"/>
          </p:cNvSpPr>
          <p:nvPr>
            <p:ph type="title"/>
          </p:nvPr>
        </p:nvSpPr>
        <p:spPr/>
        <p:txBody>
          <a:bodyPr/>
          <a:lstStyle/>
          <a:p>
            <a:r>
              <a:rPr lang="en-US" dirty="0"/>
              <a:t>Structuring Data in the Context </a:t>
            </a:r>
            <a:br>
              <a:rPr lang="en-US" dirty="0"/>
            </a:br>
            <a:r>
              <a:rPr lang="en-US" dirty="0"/>
              <a:t>of a Web Data Task</a:t>
            </a:r>
          </a:p>
        </p:txBody>
      </p:sp>
      <p:sp>
        <p:nvSpPr>
          <p:cNvPr id="6" name="Text Placeholder 5">
            <a:extLst>
              <a:ext uri="{FF2B5EF4-FFF2-40B4-BE49-F238E27FC236}">
                <a16:creationId xmlns:a16="http://schemas.microsoft.com/office/drawing/2014/main" id="{C1E031D2-7FFE-4089-9B62-6F9457FC7691}"/>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9F26D10E-3DC7-4340-ADAC-F11A13DA6C86}"/>
              </a:ext>
            </a:extLst>
          </p:cNvPr>
          <p:cNvSpPr>
            <a:spLocks noGrp="1"/>
          </p:cNvSpPr>
          <p:nvPr>
            <p:ph type="ftr" sz="quarter" idx="4294967295"/>
          </p:nvPr>
        </p:nvSpPr>
        <p:spPr>
          <a:xfrm>
            <a:off x="490888" y="5258597"/>
            <a:ext cx="6751457" cy="349126"/>
          </a:xfrm>
        </p:spPr>
        <p:txBody>
          <a:bodyPr/>
          <a:lstStyle/>
          <a:p>
            <a:pPr>
              <a:defRPr/>
            </a:pPr>
            <a:endParaRPr lang="en-GB"/>
          </a:p>
        </p:txBody>
      </p:sp>
      <p:sp>
        <p:nvSpPr>
          <p:cNvPr id="5" name="Slide Number Placeholder 4">
            <a:extLst>
              <a:ext uri="{FF2B5EF4-FFF2-40B4-BE49-F238E27FC236}">
                <a16:creationId xmlns:a16="http://schemas.microsoft.com/office/drawing/2014/main" id="{E4207F0B-853E-4CE2-91D7-CAA00228269C}"/>
              </a:ext>
            </a:extLst>
          </p:cNvPr>
          <p:cNvSpPr>
            <a:spLocks noGrp="1"/>
          </p:cNvSpPr>
          <p:nvPr>
            <p:ph type="sldNum" sz="quarter" idx="12"/>
          </p:nvPr>
        </p:nvSpPr>
        <p:spPr/>
        <p:txBody>
          <a:bodyPr/>
          <a:lstStyle/>
          <a:p>
            <a:pPr>
              <a:defRPr/>
            </a:pPr>
            <a:fld id="{B5D931A1-A42B-F94C-ADA3-91D74B0ACBA8}" type="slidenum">
              <a:rPr lang="en-GB" smtClean="0"/>
              <a:pPr>
                <a:defRPr/>
              </a:pPr>
              <a:t>8</a:t>
            </a:fld>
            <a:endParaRPr lang="en-GB"/>
          </a:p>
        </p:txBody>
      </p:sp>
      <p:sp>
        <p:nvSpPr>
          <p:cNvPr id="7" name="TextBox 6">
            <a:extLst>
              <a:ext uri="{FF2B5EF4-FFF2-40B4-BE49-F238E27FC236}">
                <a16:creationId xmlns:a16="http://schemas.microsoft.com/office/drawing/2014/main" id="{4D728DEA-7681-430E-B8BE-594FC66D477B}"/>
              </a:ext>
            </a:extLst>
          </p:cNvPr>
          <p:cNvSpPr txBox="1"/>
          <p:nvPr/>
        </p:nvSpPr>
        <p:spPr>
          <a:xfrm>
            <a:off x="7245161" y="351064"/>
            <a:ext cx="1382110" cy="276999"/>
          </a:xfrm>
          <a:prstGeom prst="rect">
            <a:avLst/>
          </a:prstGeom>
          <a:noFill/>
        </p:spPr>
        <p:txBody>
          <a:bodyPr wrap="none" rtlCol="0">
            <a:spAutoFit/>
          </a:bodyPr>
          <a:lstStyle/>
          <a:p>
            <a:r>
              <a:rPr lang="en-US" sz="1200" dirty="0">
                <a:solidFill>
                  <a:schemeClr val="accent2"/>
                </a:solidFill>
                <a:latin typeface="Abadi Extra Light" panose="020B0604020202020204" pitchFamily="34" charset="0"/>
              </a:rPr>
              <a:t>Difficulty level: basic</a:t>
            </a:r>
          </a:p>
        </p:txBody>
      </p:sp>
    </p:spTree>
    <p:extLst>
      <p:ext uri="{BB962C8B-B14F-4D97-AF65-F5344CB8AC3E}">
        <p14:creationId xmlns:p14="http://schemas.microsoft.com/office/powerpoint/2010/main" val="3904905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094BBE-D3A6-4B1A-8E19-4F4AEA5F544E}"/>
              </a:ext>
            </a:extLst>
          </p:cNvPr>
          <p:cNvSpPr>
            <a:spLocks noGrp="1"/>
          </p:cNvSpPr>
          <p:nvPr>
            <p:ph type="title"/>
          </p:nvPr>
        </p:nvSpPr>
        <p:spPr>
          <a:xfrm>
            <a:off x="470262" y="73024"/>
            <a:ext cx="8021804" cy="1089755"/>
          </a:xfrm>
        </p:spPr>
        <p:txBody>
          <a:bodyPr/>
          <a:lstStyle/>
          <a:p>
            <a:r>
              <a:rPr lang="en-US" dirty="0"/>
              <a:t>Example for this Segment</a:t>
            </a:r>
          </a:p>
        </p:txBody>
      </p:sp>
      <p:sp>
        <p:nvSpPr>
          <p:cNvPr id="7" name="Content Placeholder 6">
            <a:extLst>
              <a:ext uri="{FF2B5EF4-FFF2-40B4-BE49-F238E27FC236}">
                <a16:creationId xmlns:a16="http://schemas.microsoft.com/office/drawing/2014/main" id="{99526521-FF0A-4BAD-A556-70DB5AE0E8A1}"/>
              </a:ext>
            </a:extLst>
          </p:cNvPr>
          <p:cNvSpPr>
            <a:spLocks noGrp="1"/>
          </p:cNvSpPr>
          <p:nvPr>
            <p:ph idx="1"/>
          </p:nvPr>
        </p:nvSpPr>
        <p:spPr/>
        <p:txBody>
          <a:bodyPr>
            <a:normAutofit fontScale="85000" lnSpcReduction="20000"/>
          </a:bodyPr>
          <a:lstStyle/>
          <a:p>
            <a:pPr>
              <a:buSzPct val="150000"/>
            </a:pPr>
            <a:r>
              <a:rPr lang="en-US" sz="1900" b="1" dirty="0"/>
              <a:t>Hypothesis: </a:t>
            </a:r>
            <a:r>
              <a:rPr lang="en-US" sz="1900" dirty="0"/>
              <a:t>CEOs of major companies are typically in their 40s and older</a:t>
            </a:r>
          </a:p>
          <a:p>
            <a:pPr>
              <a:buSzPct val="150000"/>
            </a:pPr>
            <a:r>
              <a:rPr lang="en-US" sz="1900" b="1" dirty="0"/>
              <a:t>Analysis:</a:t>
            </a:r>
            <a:r>
              <a:rPr lang="en-US" sz="1900" dirty="0"/>
              <a:t> Identify top companies, CEOs, and the distribution of their ages</a:t>
            </a:r>
          </a:p>
          <a:p>
            <a:pPr>
              <a:buSzPct val="150000"/>
            </a:pPr>
            <a:endParaRPr lang="en-US" sz="1900" dirty="0"/>
          </a:p>
          <a:p>
            <a:pPr>
              <a:buSzPct val="150000"/>
            </a:pPr>
            <a:r>
              <a:rPr lang="en-US" sz="1900" dirty="0"/>
              <a:t>Issues:</a:t>
            </a:r>
          </a:p>
          <a:p>
            <a:pPr lvl="1">
              <a:buSzPct val="150000"/>
              <a:buFont typeface="Arial" panose="020B0604020202020204" pitchFamily="34" charset="0"/>
              <a:buChar char="•"/>
            </a:pPr>
            <a:r>
              <a:rPr lang="en-US" sz="1700" dirty="0"/>
              <a:t>Where do we find authoritative data?</a:t>
            </a:r>
          </a:p>
          <a:p>
            <a:pPr lvl="1">
              <a:buSzPct val="150000"/>
              <a:buFont typeface="Arial" panose="020B0604020202020204" pitchFamily="34" charset="0"/>
              <a:buChar char="•"/>
            </a:pPr>
            <a:r>
              <a:rPr lang="en-US" sz="1700" dirty="0"/>
              <a:t>How do we load it in?</a:t>
            </a:r>
          </a:p>
          <a:p>
            <a:pPr lvl="1">
              <a:buSzPct val="150000"/>
              <a:buFont typeface="Arial" panose="020B0604020202020204" pitchFamily="34" charset="0"/>
              <a:buChar char="•"/>
            </a:pPr>
            <a:r>
              <a:rPr lang="en-US" sz="1700" dirty="0"/>
              <a:t>How do we link it together?</a:t>
            </a:r>
          </a:p>
          <a:p>
            <a:pPr lvl="1">
              <a:buSzPct val="150000"/>
            </a:pPr>
            <a:endParaRPr lang="en-US" sz="1700" dirty="0"/>
          </a:p>
          <a:p>
            <a:pPr>
              <a:buSzPct val="150000"/>
            </a:pPr>
            <a:r>
              <a:rPr lang="en-US" sz="1900" dirty="0"/>
              <a:t>Let’s start with three simple data sources:</a:t>
            </a:r>
          </a:p>
          <a:p>
            <a:pPr marL="628650" lvl="1" indent="-342900">
              <a:buSzPct val="100000"/>
              <a:buFont typeface="+mj-lt"/>
              <a:buAutoNum type="arabicPeriod"/>
            </a:pPr>
            <a:r>
              <a:rPr lang="en-US" sz="1700" dirty="0"/>
              <a:t>A file with a big list of companies and categories – in comma-separated values (.csv)</a:t>
            </a:r>
          </a:p>
          <a:p>
            <a:pPr marL="628650" lvl="1" indent="-342900">
              <a:buSzPct val="100000"/>
              <a:buFont typeface="+mj-lt"/>
              <a:buAutoNum type="arabicPeriod"/>
            </a:pPr>
            <a:r>
              <a:rPr lang="en-US" sz="1700" dirty="0"/>
              <a:t>A table of companies and CEOs in a Wikipedia page (.html)</a:t>
            </a:r>
          </a:p>
          <a:p>
            <a:pPr marL="628650" lvl="1" indent="-342900">
              <a:buSzPct val="100000"/>
              <a:buFont typeface="+mj-lt"/>
              <a:buAutoNum type="arabicPeriod"/>
            </a:pPr>
            <a:r>
              <a:rPr lang="en-US" sz="1700" dirty="0"/>
              <a:t>Content from HTML pages on people (from Wikipedia</a:t>
            </a:r>
            <a:r>
              <a:rPr lang="en-US" dirty="0"/>
              <a:t>)</a:t>
            </a:r>
          </a:p>
        </p:txBody>
      </p:sp>
      <p:sp>
        <p:nvSpPr>
          <p:cNvPr id="4" name="Footer Placeholder 3">
            <a:extLst>
              <a:ext uri="{FF2B5EF4-FFF2-40B4-BE49-F238E27FC236}">
                <a16:creationId xmlns:a16="http://schemas.microsoft.com/office/drawing/2014/main" id="{AC42AB1E-72DB-43BA-B0F3-36AB40813780}"/>
              </a:ext>
            </a:extLst>
          </p:cNvPr>
          <p:cNvSpPr>
            <a:spLocks noGrp="1"/>
          </p:cNvSpPr>
          <p:nvPr>
            <p:ph type="ftr" sz="quarter" idx="4294967295"/>
          </p:nvPr>
        </p:nvSpPr>
        <p:spPr>
          <a:xfrm>
            <a:off x="470263" y="5295900"/>
            <a:ext cx="3551056" cy="303213"/>
          </a:xfrm>
        </p:spPr>
        <p:txBody>
          <a:bodyPr/>
          <a:lstStyle/>
          <a:p>
            <a:pPr>
              <a:defRPr/>
            </a:pPr>
            <a:endParaRPr lang="en-GB" dirty="0"/>
          </a:p>
        </p:txBody>
      </p:sp>
      <p:sp>
        <p:nvSpPr>
          <p:cNvPr id="5" name="Slide Number Placeholder 4">
            <a:extLst>
              <a:ext uri="{FF2B5EF4-FFF2-40B4-BE49-F238E27FC236}">
                <a16:creationId xmlns:a16="http://schemas.microsoft.com/office/drawing/2014/main" id="{448A2479-F2D3-42BA-9939-B89FDB6B3A2B}"/>
              </a:ext>
            </a:extLst>
          </p:cNvPr>
          <p:cNvSpPr>
            <a:spLocks noGrp="1"/>
          </p:cNvSpPr>
          <p:nvPr>
            <p:ph type="sldNum" sz="quarter" idx="12"/>
          </p:nvPr>
        </p:nvSpPr>
        <p:spPr/>
        <p:txBody>
          <a:bodyPr/>
          <a:lstStyle/>
          <a:p>
            <a:pPr>
              <a:defRPr/>
            </a:pPr>
            <a:fld id="{B910DD2F-4B2A-1149-8114-29949C022244}" type="slidenum">
              <a:rPr lang="en-GB" smtClean="0"/>
              <a:pPr>
                <a:defRPr/>
              </a:pPr>
              <a:t>9</a:t>
            </a:fld>
            <a:endParaRPr lang="en-GB"/>
          </a:p>
        </p:txBody>
      </p:sp>
      <p:sp>
        <p:nvSpPr>
          <p:cNvPr id="2" name="TextBox 1">
            <a:extLst>
              <a:ext uri="{FF2B5EF4-FFF2-40B4-BE49-F238E27FC236}">
                <a16:creationId xmlns:a16="http://schemas.microsoft.com/office/drawing/2014/main" id="{B08F2A8C-4DAB-594C-9FC5-32F8BA59275E}"/>
              </a:ext>
            </a:extLst>
          </p:cNvPr>
          <p:cNvSpPr txBox="1"/>
          <p:nvPr/>
        </p:nvSpPr>
        <p:spPr>
          <a:xfrm>
            <a:off x="1759906" y="859035"/>
            <a:ext cx="5442516" cy="523220"/>
          </a:xfrm>
          <a:prstGeom prst="rect">
            <a:avLst/>
          </a:prstGeom>
          <a:noFill/>
        </p:spPr>
        <p:txBody>
          <a:bodyPr wrap="none" rtlCol="0">
            <a:spAutoFit/>
          </a:bodyPr>
          <a:lstStyle/>
          <a:p>
            <a:r>
              <a:rPr lang="en-US" dirty="0">
                <a:solidFill>
                  <a:schemeClr val="accent1"/>
                </a:solidFill>
              </a:rPr>
              <a:t>Follow this example at DATA-WRANGING-import-</a:t>
            </a:r>
            <a:r>
              <a:rPr lang="en-US" dirty="0" err="1">
                <a:solidFill>
                  <a:schemeClr val="accent1"/>
                </a:solidFill>
              </a:rPr>
              <a:t>link.mixed.ipynb</a:t>
            </a:r>
            <a:endParaRPr lang="en-US" dirty="0">
              <a:solidFill>
                <a:schemeClr val="accent1"/>
              </a:solidFill>
            </a:endParaRPr>
          </a:p>
          <a:p>
            <a:endParaRPr lang="en-US" dirty="0"/>
          </a:p>
        </p:txBody>
      </p:sp>
    </p:spTree>
    <p:extLst>
      <p:ext uri="{BB962C8B-B14F-4D97-AF65-F5344CB8AC3E}">
        <p14:creationId xmlns:p14="http://schemas.microsoft.com/office/powerpoint/2010/main" val="4288195914"/>
      </p:ext>
    </p:extLst>
  </p:cSld>
  <p:clrMapOvr>
    <a:masterClrMapping/>
  </p:clrMapOvr>
</p:sld>
</file>

<file path=ppt/theme/theme1.xml><?xml version="1.0" encoding="utf-8"?>
<a:theme xmlns:a="http://schemas.openxmlformats.org/drawingml/2006/main" name="Penn">
  <a:themeElements>
    <a:clrScheme name="Penn">
      <a:dk1>
        <a:srgbClr val="0B4183"/>
      </a:dk1>
      <a:lt1>
        <a:srgbClr val="FFFFFF"/>
      </a:lt1>
      <a:dk2>
        <a:srgbClr val="212121"/>
      </a:dk2>
      <a:lt2>
        <a:srgbClr val="CDD0D1"/>
      </a:lt2>
      <a:accent1>
        <a:srgbClr val="A93023"/>
      </a:accent1>
      <a:accent2>
        <a:srgbClr val="7F7F7F"/>
      </a:accent2>
      <a:accent3>
        <a:srgbClr val="1186C3"/>
      </a:accent3>
      <a:accent4>
        <a:srgbClr val="702017"/>
      </a:accent4>
      <a:accent5>
        <a:srgbClr val="B4D3F8"/>
      </a:accent5>
      <a:accent6>
        <a:srgbClr val="1186C3"/>
      </a:accent6>
      <a:hlink>
        <a:srgbClr val="3085ED"/>
      </a:hlink>
      <a:folHlink>
        <a:srgbClr val="007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16900</TotalTime>
  <Words>7829</Words>
  <Application>Microsoft Office PowerPoint</Application>
  <PresentationFormat>On-screen Show (16:10)</PresentationFormat>
  <Paragraphs>742</Paragraphs>
  <Slides>62</Slides>
  <Notes>53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62</vt:i4>
      </vt:variant>
    </vt:vector>
  </HeadingPairs>
  <TitlesOfParts>
    <vt:vector size="75" baseType="lpstr">
      <vt:lpstr>Abadi Extra Light</vt:lpstr>
      <vt:lpstr>Arial</vt:lpstr>
      <vt:lpstr>Cambria Math</vt:lpstr>
      <vt:lpstr>Consolas</vt:lpstr>
      <vt:lpstr>Constantia</vt:lpstr>
      <vt:lpstr>Corbel</vt:lpstr>
      <vt:lpstr>Franklin Gothic</vt:lpstr>
      <vt:lpstr>Franklin Gothic Demi</vt:lpstr>
      <vt:lpstr>Helvetica</vt:lpstr>
      <vt:lpstr>Noto Sans Symbols</vt:lpstr>
      <vt:lpstr>Tahoma</vt:lpstr>
      <vt:lpstr>Times New Roman</vt:lpstr>
      <vt:lpstr>Penn</vt:lpstr>
      <vt:lpstr>Getting Started in Data Science: Data Acquisition and Wrangling</vt:lpstr>
      <vt:lpstr>What We Need for Data Analytics:  Well-Structured Data</vt:lpstr>
      <vt:lpstr>Three Basic Encodings of Structured Data</vt:lpstr>
      <vt:lpstr>Three Basic Encodings of Structured Data</vt:lpstr>
      <vt:lpstr>Three Basic Encodings of Structured Data</vt:lpstr>
      <vt:lpstr>Structuring Data: Acquisition  Wrangling  Integration  Cleaning</vt:lpstr>
      <vt:lpstr>Structuring Data: Acquisition  Wrangling  Integration  Cleaning</vt:lpstr>
      <vt:lpstr>Structuring Data in the Context  of a Web Data Task</vt:lpstr>
      <vt:lpstr>Example for this Segment</vt:lpstr>
      <vt:lpstr>Acquiring Structured Data</vt:lpstr>
      <vt:lpstr>Acquiring Data (1/3): Reading file with companies and their categories.</vt:lpstr>
      <vt:lpstr>Acquiring Data (2/3): Reading table of companies and CEOs from Wikipedia page.</vt:lpstr>
      <vt:lpstr>Acquiring Data (2/3): Reading table of companies and CEOs from Wikipedia page.</vt:lpstr>
      <vt:lpstr>Persisting data to &amp; reading from a Database Management System (DBMS)</vt:lpstr>
      <vt:lpstr>The Story So Far</vt:lpstr>
      <vt:lpstr>Extracting Information from Unstructured Data</vt:lpstr>
      <vt:lpstr>Finding Complementary Web Data</vt:lpstr>
      <vt:lpstr>Finding Complementary Web Data</vt:lpstr>
      <vt:lpstr>What Does a CEO Webpage Look Like?</vt:lpstr>
      <vt:lpstr>What Does the HTML Look Like?</vt:lpstr>
      <vt:lpstr>Tree Representation of the HTML Web Page</vt:lpstr>
      <vt:lpstr>Tree Representation of the HTML Web Page</vt:lpstr>
      <vt:lpstr>Finding the Vcard Table Subtree</vt:lpstr>
      <vt:lpstr>XPath and Its Use in Information Extraction (IE)</vt:lpstr>
      <vt:lpstr>Acquiring Data, 3/3:Creating execs_df</vt:lpstr>
      <vt:lpstr>Acquiring Data, 3/3:Creating execs_df</vt:lpstr>
      <vt:lpstr>We Have Structured Data – Are We Done Yet?</vt:lpstr>
      <vt:lpstr>Cleaning Data (and Single Table Operations)</vt:lpstr>
      <vt:lpstr>PowerPoint Presentation</vt:lpstr>
      <vt:lpstr>Use Projection and apply to Update Names  in Parallel!</vt:lpstr>
      <vt:lpstr>What if the Data is in a Database?</vt:lpstr>
      <vt:lpstr>Another Bulk Operation:   Selecting Only Some of the Rows</vt:lpstr>
      <vt:lpstr>Another Bulk Operation:   Selecting Only Some of the Rows</vt:lpstr>
      <vt:lpstr>Another Bulk Operation:   Selecting Only Some of the Rows</vt:lpstr>
      <vt:lpstr>Selection in SQL…</vt:lpstr>
      <vt:lpstr>Now We Have a Basic Set of Operations Over (Single) Tables</vt:lpstr>
      <vt:lpstr>Linking Data</vt:lpstr>
      <vt:lpstr>Can We Put the Data Together?</vt:lpstr>
      <vt:lpstr>The Join (Merge) Operation</vt:lpstr>
      <vt:lpstr>In SQL</vt:lpstr>
      <vt:lpstr>What Did We Miss?</vt:lpstr>
      <vt:lpstr>Let’s Try the Join Again As a Left Outerjoin</vt:lpstr>
      <vt:lpstr>Cleaning Data at Scale</vt:lpstr>
      <vt:lpstr>How Do We Know Data Is Clean?</vt:lpstr>
      <vt:lpstr>Cleaning Data: Master Data + Validation Rules</vt:lpstr>
      <vt:lpstr>Simple Example</vt:lpstr>
      <vt:lpstr>Validation Rule: Show All Bad Names &amp; Raise Error…</vt:lpstr>
      <vt:lpstr>Validation Rule: Show All Bad Names &amp; Raise Error…</vt:lpstr>
      <vt:lpstr>Record Linking</vt:lpstr>
      <vt:lpstr>Record Linking</vt:lpstr>
      <vt:lpstr>A Deep Dive: String Similarity</vt:lpstr>
      <vt:lpstr>Two Main Approaches to String Similarity</vt:lpstr>
      <vt:lpstr>PowerPoint Presentation</vt:lpstr>
      <vt:lpstr>String Similarity in Record Linking</vt:lpstr>
      <vt:lpstr>Presenting Wrangled Data: Plotting and Grouping Data</vt:lpstr>
      <vt:lpstr>Is It All Good? What about Missing Data, Null Values?</vt:lpstr>
      <vt:lpstr>Grouping</vt:lpstr>
      <vt:lpstr>Grouping and Aggregation</vt:lpstr>
      <vt:lpstr>Aggregating and Counting by Decade</vt:lpstr>
      <vt:lpstr>Plotting by Decade</vt:lpstr>
      <vt:lpstr>Summary of Grouping</vt:lpstr>
      <vt:lpstr>Recap: Acquiring &amp; Integrating Data</vt:lpstr>
    </vt:vector>
  </TitlesOfParts>
  <Company>University of Pennsylvania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OpenDS4All Introduction</dc:title>
  <dc:creator>Zack Ives;Susan Davidson</dc:creator>
  <cp:lastModifiedBy>Zack Ives</cp:lastModifiedBy>
  <cp:revision>173</cp:revision>
  <dcterms:modified xsi:type="dcterms:W3CDTF">2020-02-17T20:22:01Z</dcterms:modified>
</cp:coreProperties>
</file>